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521" r:id="rId3"/>
    <p:sldId id="523" r:id="rId4"/>
    <p:sldId id="526" r:id="rId5"/>
    <p:sldId id="525" r:id="rId6"/>
    <p:sldId id="527" r:id="rId7"/>
    <p:sldId id="528" r:id="rId8"/>
    <p:sldId id="524" r:id="rId9"/>
    <p:sldId id="529" r:id="rId10"/>
    <p:sldId id="530" r:id="rId11"/>
    <p:sldId id="531" r:id="rId12"/>
    <p:sldId id="533" r:id="rId13"/>
    <p:sldId id="534" r:id="rId14"/>
    <p:sldId id="532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9" r:id="rId25"/>
    <p:sldId id="550" r:id="rId26"/>
    <p:sldId id="551" r:id="rId27"/>
    <p:sldId id="548" r:id="rId28"/>
    <p:sldId id="552" r:id="rId29"/>
    <p:sldId id="553" r:id="rId30"/>
    <p:sldId id="554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592"/>
  </p:normalViewPr>
  <p:slideViewPr>
    <p:cSldViewPr snapToGrid="0" snapToObjects="1">
      <p:cViewPr varScale="1">
        <p:scale>
          <a:sx n="83" d="100"/>
          <a:sy n="83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021B2-2342-C14C-A9F2-382BD911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8ABCA-8AFC-3A47-BE1B-EED8D3E0E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5F814-EDAB-F642-8C6D-63D70793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F8C5-4562-2643-8B58-981EC1A5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C89E-B529-F54A-8D78-FEE431FB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3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2FEF-0BDA-D144-A276-447E1E6C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ACA70-9E03-664F-A4A5-866DD036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DB52B-2F1E-2446-B9ED-82893923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DBDB7-F96D-874A-843D-EA905C1C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D4BA-F541-5646-82B3-37A3B159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EF49E-1D9F-B544-9E3F-14FDD752C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4A4F1-C950-7043-A00A-050FDE1FC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62CB-FBC4-2744-A613-352BDB0B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5A32B-1810-D846-AA57-42B7CCA4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8862F-7D9A-824C-952D-87CBEAD0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E6F3-E541-E949-9542-529F0DB6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7218-2B34-D945-B2D3-0C3211ACB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C7D3E-72C4-0747-91B7-3559EAC2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AB99A-2315-9144-8DD9-494D976F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C49BB-69C4-0349-B847-192E6F50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2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3197-C539-B644-AC5C-F3F63B15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AE283-BE54-854A-A209-CE7D460AE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9188-25D9-6E4F-BE0F-858450C1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78A94-A5A3-A249-9F36-71DB2705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EBC5B-A239-B04B-BDFE-158F93AB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341B-16B4-4043-BEEB-C91422FB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1BB85-5F94-CC42-B40E-D03FAC5A7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27608-42EE-2F48-B613-DCC6AEDF0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19EEA-E115-1549-BE6B-008A9D33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D49C1-4463-7741-BB54-C455575C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F5028-25A5-5142-B94F-79726DFF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9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8F39-E565-2A49-A843-40FCC44DF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37A3F-92E1-C44E-A220-9EE7F550C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D92F4-AD44-464A-AF2F-22C4817F9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08246F-3543-FC43-AAE7-943407BEA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62385-B7EF-754C-AB7D-FC36A18600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DBE5C-B68D-0B42-A85A-3B75EEDD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22E9A5-F98C-5B40-972E-4CA5CF08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3D664-5A1B-0C41-9103-431C2263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47FE-13D8-1743-996F-11392A7A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46968-BD9F-F74E-B2A5-3544C052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2B7BE-3723-6045-827F-CB533CB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5DEA8-9EE6-6F4F-8430-B8F69FBE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6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16917-7157-4A40-93A1-F4E0471A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9660E-0CC0-9041-A64F-2B2923A5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948BC-CD51-8946-B4A1-139E77F7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8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8A1E8-F055-D24E-8CB9-1DFACDE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8504-25DA-2949-B5FD-C5497144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2B832-149D-064E-83D1-FED7A42D0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30BA9-DCC0-4747-A75F-D844F816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63001-0EC3-B04B-8D76-3E1E6F10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8CEE9-B9AE-2443-A742-67E3FC8FF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DB7E-491A-3149-813A-59CA2EA8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6D340-C3A1-7040-87DB-31E2D179F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472A6-6423-C142-A787-1FAFB80F9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C261C-9877-904A-A255-701C5181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A55B2-8B33-A542-B173-F1C6906F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2D044-F0BF-114A-A4E8-9C280161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D5B2F-8E01-8E49-A097-69C6C19B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F50FF-B24B-2C4C-A78C-F78EB23C8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8843-6724-8243-831D-053E6020C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7D9D-84DB-8045-AC8B-1C732658210D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A8F77-C48A-464D-852B-493D4B1D5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87E0F-F8D3-7B4D-8739-8E99BDF4E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92BA-0B77-4544-94BC-A6898FC4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2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>
            <a:off x="541680" y="324611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204703" y="2111990"/>
            <a:ext cx="86292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AMAÇ:</a:t>
            </a:r>
          </a:p>
          <a:p>
            <a:pPr algn="just"/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İnnovasyon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konusunda bilinçlendirme çalışmalarını arttırmak ve Teknopark İzmir’dekiler başta olmak üzere tüm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innovatif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firmalarla iletişimi güçlendirmek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Hedef:</a:t>
            </a:r>
          </a:p>
          <a:p>
            <a:pPr algn="just"/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İYTE’li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araştırmacıları ve sanayicileri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Ür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-Ge, teknoloji yönetimi, proje yönetimi, teşvikler, proje başvuruları konusunda bilinçlendirmek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DAFDCF-1D7E-F641-94BB-527F55D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75" y="2256258"/>
            <a:ext cx="953009" cy="794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E994E-8119-264D-8E15-698CB024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34" y="4613413"/>
            <a:ext cx="866113" cy="879039"/>
          </a:xfrm>
          <a:prstGeom prst="rect">
            <a:avLst/>
          </a:prstGeom>
        </p:spPr>
      </p:pic>
      <p:sp>
        <p:nvSpPr>
          <p:cNvPr id="15" name="Dikdörtgen 7">
            <a:extLst>
              <a:ext uri="{FF2B5EF4-FFF2-40B4-BE49-F238E27FC236}">
                <a16:creationId xmlns:a16="http://schemas.microsoft.com/office/drawing/2014/main" id="{4CA90333-EAC0-D341-BA10-82A624EE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9762D-88C7-7B4A-93CE-ADEBE21C6D7E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Resim 8">
            <a:extLst>
              <a:ext uri="{FF2B5EF4-FFF2-40B4-BE49-F238E27FC236}">
                <a16:creationId xmlns:a16="http://schemas.microsoft.com/office/drawing/2014/main" id="{43A8F248-7299-8940-B12F-7F4829E9B3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7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6200000">
            <a:off x="690009" y="3043727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339973" y="1924703"/>
            <a:ext cx="888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>
                <a:solidFill>
                  <a:schemeClr val="accent6"/>
                </a:solidFill>
              </a:rPr>
              <a:t>İnnovasyon</a:t>
            </a:r>
            <a:r>
              <a:rPr lang="tr-TR" dirty="0">
                <a:solidFill>
                  <a:schemeClr val="accent6"/>
                </a:solidFill>
              </a:rPr>
              <a:t> ve girişimcilik değerlerini önceleyen kurumsal kültürün desteklenmesi ve geliştirilmesi </a:t>
            </a:r>
          </a:p>
          <a:p>
            <a:pPr algn="just"/>
            <a:endParaRPr lang="tr-TR" dirty="0">
              <a:solidFill>
                <a:schemeClr val="accent6"/>
              </a:solidFill>
            </a:endParaRPr>
          </a:p>
          <a:p>
            <a:pPr algn="just"/>
            <a:r>
              <a:rPr lang="tr-TR" dirty="0">
                <a:solidFill>
                  <a:schemeClr val="accent6"/>
                </a:solidFill>
              </a:rPr>
              <a:t>Lisansüstü ve lisans öğrencilerinin Teknopark İzmir’de şirket kurmalarının sağlanması; girişimcilik temalı öğrenci topluluklarının Teknopark İzmir ve Atmosfer TTO ile ilişkilerinin geliştirilmesi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864351" y="2005129"/>
            <a:ext cx="820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85EF6D-1C6F-4146-B142-A2F9B2D75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10" y="4559524"/>
            <a:ext cx="727329" cy="573575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565BFECF-AB73-A14A-8D82-F07D3CA2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7" name="Resim 8">
            <a:extLst>
              <a:ext uri="{FF2B5EF4-FFF2-40B4-BE49-F238E27FC236}">
                <a16:creationId xmlns:a16="http://schemas.microsoft.com/office/drawing/2014/main" id="{AC5EEB34-D532-8849-80A2-0DEBCAF2A3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B5E57B-B326-EC44-9B86-CC2B081CA354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83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026017" y="2061417"/>
            <a:ext cx="7930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rgbClr val="C00000"/>
                </a:solidFill>
              </a:rPr>
              <a:t> Düzenlenen, girişimcilik ekosisteminde yer edinmiş “</a:t>
            </a:r>
            <a:r>
              <a:rPr lang="tr-TR" dirty="0" err="1">
                <a:solidFill>
                  <a:srgbClr val="C00000"/>
                </a:solidFill>
              </a:rPr>
              <a:t>Teknogirişim</a:t>
            </a:r>
            <a:r>
              <a:rPr lang="tr-TR" dirty="0">
                <a:solidFill>
                  <a:srgbClr val="C00000"/>
                </a:solidFill>
              </a:rPr>
              <a:t> Akademisi” programı sayısı : 2 (2022)</a:t>
            </a: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r>
              <a:rPr lang="tr-TR" dirty="0">
                <a:solidFill>
                  <a:srgbClr val="C00000"/>
                </a:solidFill>
              </a:rPr>
              <a:t>Teknopark İzmir’deki öğrenci şirketi sayısı: İYTE </a:t>
            </a:r>
            <a:r>
              <a:rPr lang="tr-TR" dirty="0" err="1">
                <a:solidFill>
                  <a:srgbClr val="C00000"/>
                </a:solidFill>
              </a:rPr>
              <a:t>li</a:t>
            </a:r>
            <a:r>
              <a:rPr lang="tr-TR" dirty="0">
                <a:solidFill>
                  <a:srgbClr val="C00000"/>
                </a:solidFill>
              </a:rPr>
              <a:t> 15 şirket (2022)</a:t>
            </a: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r>
              <a:rPr lang="tr-TR" dirty="0">
                <a:solidFill>
                  <a:srgbClr val="C00000"/>
                </a:solidFill>
              </a:rPr>
              <a:t>Teknopark İzmir’de istihdam edilen öğrenci sayısı: 405 (2022)</a:t>
            </a: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669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Metin kutusu 15">
            <a:extLst>
              <a:ext uri="{FF2B5EF4-FFF2-40B4-BE49-F238E27FC236}">
                <a16:creationId xmlns:a16="http://schemas.microsoft.com/office/drawing/2014/main" id="{C86611D4-C335-1143-B6A0-BA8F19C49D02}"/>
              </a:ext>
            </a:extLst>
          </p:cNvPr>
          <p:cNvSpPr txBox="1"/>
          <p:nvPr/>
        </p:nvSpPr>
        <p:spPr>
          <a:xfrm>
            <a:off x="4560731" y="5187601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(2022):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405 öğrenci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Resim 1">
            <a:extLst>
              <a:ext uri="{FF2B5EF4-FFF2-40B4-BE49-F238E27FC236}">
                <a16:creationId xmlns:a16="http://schemas.microsoft.com/office/drawing/2014/main" id="{F220B485-6CD5-7345-8D3C-9E5730BAA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5872" y="2061417"/>
            <a:ext cx="5700254" cy="2761727"/>
          </a:xfrm>
          <a:prstGeom prst="rect">
            <a:avLst/>
          </a:prstGeom>
        </p:spPr>
      </p:pic>
      <p:sp>
        <p:nvSpPr>
          <p:cNvPr id="19" name="Metin kutusu 6">
            <a:extLst>
              <a:ext uri="{FF2B5EF4-FFF2-40B4-BE49-F238E27FC236}">
                <a16:creationId xmlns:a16="http://schemas.microsoft.com/office/drawing/2014/main" id="{66FDDCC1-28A1-8D49-9BB7-822A9F9A6A9D}"/>
              </a:ext>
            </a:extLst>
          </p:cNvPr>
          <p:cNvSpPr txBox="1"/>
          <p:nvPr/>
        </p:nvSpPr>
        <p:spPr>
          <a:xfrm>
            <a:off x="4145205" y="5721335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öğrenci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93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Metin kutusu 9">
            <a:extLst>
              <a:ext uri="{FF2B5EF4-FFF2-40B4-BE49-F238E27FC236}">
                <a16:creationId xmlns:a16="http://schemas.microsoft.com/office/drawing/2014/main" id="{BB956897-A382-C248-9A5F-5E2CDC2823FD}"/>
              </a:ext>
            </a:extLst>
          </p:cNvPr>
          <p:cNvSpPr txBox="1"/>
          <p:nvPr/>
        </p:nvSpPr>
        <p:spPr>
          <a:xfrm>
            <a:off x="2385314" y="2476915"/>
            <a:ext cx="8221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Ögrenci</a:t>
            </a:r>
            <a:r>
              <a:rPr lang="tr-T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Mezun Firma Sayısı (2022):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Firma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Metin kutusu 18">
            <a:extLst>
              <a:ext uri="{FF2B5EF4-FFF2-40B4-BE49-F238E27FC236}">
                <a16:creationId xmlns:a16="http://schemas.microsoft.com/office/drawing/2014/main" id="{74E92608-C50D-0E4B-B97E-A1ECC55024AC}"/>
              </a:ext>
            </a:extLst>
          </p:cNvPr>
          <p:cNvSpPr txBox="1"/>
          <p:nvPr/>
        </p:nvSpPr>
        <p:spPr>
          <a:xfrm>
            <a:off x="2385314" y="3896805"/>
            <a:ext cx="7834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 / Mezun Firmalarının Gelirleri (2022 yılında):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4,4 Milyon TL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Metin kutusu 14">
            <a:extLst>
              <a:ext uri="{FF2B5EF4-FFF2-40B4-BE49-F238E27FC236}">
                <a16:creationId xmlns:a16="http://schemas.microsoft.com/office/drawing/2014/main" id="{B15F82EE-9F30-E045-A05D-6D1E3D3E7C70}"/>
              </a:ext>
            </a:extLst>
          </p:cNvPr>
          <p:cNvSpPr txBox="1"/>
          <p:nvPr/>
        </p:nvSpPr>
        <p:spPr>
          <a:xfrm>
            <a:off x="2414284" y="2851168"/>
            <a:ext cx="388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Firma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Metin kutusu 17">
            <a:extLst>
              <a:ext uri="{FF2B5EF4-FFF2-40B4-BE49-F238E27FC236}">
                <a16:creationId xmlns:a16="http://schemas.microsoft.com/office/drawing/2014/main" id="{FAE111A3-594C-EA4D-88BF-D0929DCCA48B}"/>
              </a:ext>
            </a:extLst>
          </p:cNvPr>
          <p:cNvSpPr txBox="1"/>
          <p:nvPr/>
        </p:nvSpPr>
        <p:spPr>
          <a:xfrm>
            <a:off x="2414284" y="4336241"/>
            <a:ext cx="4266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Milyon TL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2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0800000">
            <a:off x="843566" y="338935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377561" y="2285071"/>
            <a:ext cx="9174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chemeClr val="accent4"/>
                </a:solidFill>
              </a:rPr>
              <a:t>Teknogirişim</a:t>
            </a:r>
            <a:r>
              <a:rPr lang="tr-TR" dirty="0">
                <a:solidFill>
                  <a:schemeClr val="accent4"/>
                </a:solidFill>
              </a:rPr>
              <a:t> Akademisi” programı sayısı 3 e çıkarılması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Teknopark İzmir’deki öğrenci şirketi sayısı: İYTE </a:t>
            </a:r>
            <a:r>
              <a:rPr lang="tr-TR" dirty="0" err="1">
                <a:solidFill>
                  <a:schemeClr val="accent4"/>
                </a:solidFill>
              </a:rPr>
              <a:t>li</a:t>
            </a:r>
            <a:r>
              <a:rPr lang="tr-TR" dirty="0">
                <a:solidFill>
                  <a:schemeClr val="accent4"/>
                </a:solidFill>
              </a:rPr>
              <a:t> 25 şirket e çıkarılması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1043507" y="2493903"/>
            <a:ext cx="8208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Ö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66E7F-8894-1842-9E46-E3FDC4C52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51" y="4731874"/>
            <a:ext cx="753036" cy="833718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9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Resim 1">
            <a:extLst>
              <a:ext uri="{FF2B5EF4-FFF2-40B4-BE49-F238E27FC236}">
                <a16:creationId xmlns:a16="http://schemas.microsoft.com/office/drawing/2014/main" id="{8A1D3C9F-42CC-9B49-822D-A42002A8D3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601" y="1877106"/>
            <a:ext cx="8940033" cy="47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7DEF657B-54CB-8041-8034-2F04FC3759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345" y="1356552"/>
            <a:ext cx="7763307" cy="50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1">
            <a:extLst>
              <a:ext uri="{FF2B5EF4-FFF2-40B4-BE49-F238E27FC236}">
                <a16:creationId xmlns:a16="http://schemas.microsoft.com/office/drawing/2014/main" id="{462A621D-9CC1-0C4C-87C4-715081A57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776" y="1961877"/>
            <a:ext cx="8200091" cy="473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Resim 2">
            <a:extLst>
              <a:ext uri="{FF2B5EF4-FFF2-40B4-BE49-F238E27FC236}">
                <a16:creationId xmlns:a16="http://schemas.microsoft.com/office/drawing/2014/main" id="{FB776FCF-88BD-924F-97A7-EABE0545DA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575" y="1877106"/>
            <a:ext cx="9864848" cy="54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5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Resim 1">
            <a:extLst>
              <a:ext uri="{FF2B5EF4-FFF2-40B4-BE49-F238E27FC236}">
                <a16:creationId xmlns:a16="http://schemas.microsoft.com/office/drawing/2014/main" id="{E3E55435-E3B9-FB4B-9FC2-1AA0EC028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937" y="1922665"/>
            <a:ext cx="8526264" cy="49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6200000">
            <a:off x="690009" y="3043727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91909" y="2005129"/>
            <a:ext cx="8880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>
                <a:solidFill>
                  <a:schemeClr val="accent6"/>
                </a:solidFill>
              </a:rPr>
              <a:t>İYTE’li</a:t>
            </a:r>
            <a:r>
              <a:rPr lang="tr-TR" dirty="0">
                <a:solidFill>
                  <a:schemeClr val="accent6"/>
                </a:solidFill>
              </a:rPr>
              <a:t> araştırmacılar ve sanayiciler arasında olanaklar ve potansiyel sorunlara yönelik iş birliği arama ve eşleştirme toplantıları/seminerlerin </a:t>
            </a:r>
            <a:r>
              <a:rPr lang="tr-TR" dirty="0" err="1">
                <a:solidFill>
                  <a:schemeClr val="accent6"/>
                </a:solidFill>
              </a:rPr>
              <a:t>düzenli</a:t>
            </a:r>
            <a:r>
              <a:rPr lang="tr-TR" dirty="0">
                <a:solidFill>
                  <a:schemeClr val="accent6"/>
                </a:solidFill>
              </a:rPr>
              <a:t> olarak gerçekleştirilmesi </a:t>
            </a:r>
          </a:p>
          <a:p>
            <a:pPr algn="just"/>
            <a:endParaRPr lang="tr-TR" dirty="0">
              <a:solidFill>
                <a:schemeClr val="accent6"/>
              </a:solidFill>
            </a:endParaRPr>
          </a:p>
          <a:p>
            <a:pPr algn="just"/>
            <a:r>
              <a:rPr lang="tr-TR" dirty="0">
                <a:solidFill>
                  <a:schemeClr val="accent6"/>
                </a:solidFill>
              </a:rPr>
              <a:t>Sanayiye yönelik bilimsel ve teknolojik gelişmelerin takip edilerek ihtiyaç analizi ve </a:t>
            </a:r>
            <a:r>
              <a:rPr lang="tr-TR" dirty="0" err="1">
                <a:solidFill>
                  <a:schemeClr val="accent6"/>
                </a:solidFill>
              </a:rPr>
              <a:t>uzgöru</a:t>
            </a:r>
            <a:r>
              <a:rPr lang="tr-TR" dirty="0">
                <a:solidFill>
                  <a:schemeClr val="accent6"/>
                </a:solidFill>
              </a:rPr>
              <a:t>̈ çalışmalarının </a:t>
            </a:r>
            <a:r>
              <a:rPr lang="tr-TR" dirty="0" err="1">
                <a:solidFill>
                  <a:schemeClr val="accent6"/>
                </a:solidFill>
              </a:rPr>
              <a:t>düzenli</a:t>
            </a:r>
            <a:r>
              <a:rPr lang="tr-TR" dirty="0">
                <a:solidFill>
                  <a:schemeClr val="accent6"/>
                </a:solidFill>
              </a:rPr>
              <a:t> olarak </a:t>
            </a:r>
            <a:r>
              <a:rPr lang="tr-TR" dirty="0" err="1">
                <a:solidFill>
                  <a:schemeClr val="accent6"/>
                </a:solidFill>
              </a:rPr>
              <a:t>yürütülmesi</a:t>
            </a:r>
            <a:r>
              <a:rPr lang="tr-TR" dirty="0">
                <a:solidFill>
                  <a:schemeClr val="accent6"/>
                </a:solidFill>
              </a:rPr>
              <a:t> </a:t>
            </a:r>
          </a:p>
          <a:p>
            <a:pPr algn="just"/>
            <a:endParaRPr lang="tr-TR" dirty="0">
              <a:solidFill>
                <a:schemeClr val="accent6"/>
              </a:solidFill>
            </a:endParaRPr>
          </a:p>
          <a:p>
            <a:pPr algn="just"/>
            <a:r>
              <a:rPr lang="tr-TR" dirty="0">
                <a:solidFill>
                  <a:schemeClr val="accent6"/>
                </a:solidFill>
              </a:rPr>
              <a:t>Teknoloji tabanlı girişimci firmalara erişim ve destek için kurumsal altyapının </a:t>
            </a:r>
            <a:r>
              <a:rPr lang="tr-TR" dirty="0" err="1">
                <a:solidFill>
                  <a:schemeClr val="accent6"/>
                </a:solidFill>
              </a:rPr>
              <a:t>güçlendirilmesi</a:t>
            </a:r>
            <a:endParaRPr lang="tr-TR" dirty="0">
              <a:solidFill>
                <a:schemeClr val="accent6"/>
              </a:solidFill>
            </a:endParaRPr>
          </a:p>
          <a:p>
            <a:pPr algn="just"/>
            <a:endParaRPr lang="tr-TR" dirty="0">
              <a:solidFill>
                <a:schemeClr val="accent6"/>
              </a:solidFill>
            </a:endParaRPr>
          </a:p>
          <a:p>
            <a:pPr algn="just"/>
            <a:endParaRPr lang="tr-TR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864351" y="2005129"/>
            <a:ext cx="820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85EF6D-1C6F-4146-B142-A2F9B2D75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10" y="4559524"/>
            <a:ext cx="727329" cy="573575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565BFECF-AB73-A14A-8D82-F07D3CA2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7" name="Resim 8">
            <a:extLst>
              <a:ext uri="{FF2B5EF4-FFF2-40B4-BE49-F238E27FC236}">
                <a16:creationId xmlns:a16="http://schemas.microsoft.com/office/drawing/2014/main" id="{AC5EEB34-D532-8849-80A2-0DEBCAF2A3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B5E57B-B326-EC44-9B86-CC2B081CA354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1552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Resim 2">
            <a:extLst>
              <a:ext uri="{FF2B5EF4-FFF2-40B4-BE49-F238E27FC236}">
                <a16:creationId xmlns:a16="http://schemas.microsoft.com/office/drawing/2014/main" id="{28732427-DAC7-824D-9E9A-0BB996A117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445" y="1966152"/>
            <a:ext cx="8629107" cy="50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3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>
            <a:off x="541680" y="324611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204703" y="2111990"/>
            <a:ext cx="8629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AMAÇ:</a:t>
            </a:r>
          </a:p>
          <a:p>
            <a:pPr algn="just"/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İnnovasyon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konusunda bilinçlendirme çalışmalarını arttırmak ve Teknopark İzmir’dekiler başta olmak üzere tüm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innovatif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firmalarla iletişimi güçlendirmek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Hedef:</a:t>
            </a: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Teknopark İzmir’deki firmalar ile iletişimi geliştirmek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DAFDCF-1D7E-F641-94BB-527F55D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75" y="2256258"/>
            <a:ext cx="953009" cy="794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E994E-8119-264D-8E15-698CB024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34" y="4613413"/>
            <a:ext cx="866113" cy="879039"/>
          </a:xfrm>
          <a:prstGeom prst="rect">
            <a:avLst/>
          </a:prstGeom>
        </p:spPr>
      </p:pic>
      <p:sp>
        <p:nvSpPr>
          <p:cNvPr id="15" name="Dikdörtgen 7">
            <a:extLst>
              <a:ext uri="{FF2B5EF4-FFF2-40B4-BE49-F238E27FC236}">
                <a16:creationId xmlns:a16="http://schemas.microsoft.com/office/drawing/2014/main" id="{4CA90333-EAC0-D341-BA10-82A624EE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9762D-88C7-7B4A-93CE-ADEBE21C6D7E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Resim 8">
            <a:extLst>
              <a:ext uri="{FF2B5EF4-FFF2-40B4-BE49-F238E27FC236}">
                <a16:creationId xmlns:a16="http://schemas.microsoft.com/office/drawing/2014/main" id="{43A8F248-7299-8940-B12F-7F4829E9B3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189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6200000">
            <a:off x="690009" y="3043727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91909" y="2005129"/>
            <a:ext cx="88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6"/>
                </a:solidFill>
              </a:rPr>
              <a:t>Teknopark İzmir’in kurumsal altyapısının güçlendirilmesi ve yenilikçi kurumsal yaklaşımların hayata geçirilmesinin desteklenmesi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864351" y="2005129"/>
            <a:ext cx="820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85EF6D-1C6F-4146-B142-A2F9B2D75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10" y="4559524"/>
            <a:ext cx="727329" cy="573575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565BFECF-AB73-A14A-8D82-F07D3CA2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7" name="Resim 8">
            <a:extLst>
              <a:ext uri="{FF2B5EF4-FFF2-40B4-BE49-F238E27FC236}">
                <a16:creationId xmlns:a16="http://schemas.microsoft.com/office/drawing/2014/main" id="{AC5EEB34-D532-8849-80A2-0DEBCAF2A3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B5E57B-B326-EC44-9B86-CC2B081CA354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757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76457" y="2061417"/>
            <a:ext cx="88801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rgbClr val="C00000"/>
                </a:solidFill>
              </a:rPr>
              <a:t>Teknopark İzmir’deki şirket sayısı : 197 (2022)</a:t>
            </a:r>
          </a:p>
          <a:p>
            <a:pPr algn="just"/>
            <a:r>
              <a:rPr lang="tr-TR" dirty="0">
                <a:solidFill>
                  <a:srgbClr val="C00000"/>
                </a:solidFill>
              </a:rPr>
              <a:t>Teknopark İzmir’deki faal olan öğretim üyesi teknoloji şirketi sayısı; İYTE </a:t>
            </a:r>
            <a:r>
              <a:rPr lang="tr-TR" dirty="0" err="1">
                <a:solidFill>
                  <a:srgbClr val="C00000"/>
                </a:solidFill>
              </a:rPr>
              <a:t>li</a:t>
            </a:r>
            <a:r>
              <a:rPr lang="tr-TR" dirty="0">
                <a:solidFill>
                  <a:srgbClr val="C00000"/>
                </a:solidFill>
              </a:rPr>
              <a:t> 25 (2022)</a:t>
            </a:r>
          </a:p>
          <a:p>
            <a:pPr algn="just"/>
            <a:r>
              <a:rPr lang="tr-TR" dirty="0">
                <a:solidFill>
                  <a:srgbClr val="C00000"/>
                </a:solidFill>
              </a:rPr>
              <a:t>Teknopark İzmir’deki şirketlerin toplam cirosu: 366.508.279 TL (2022)</a:t>
            </a:r>
          </a:p>
          <a:p>
            <a:pPr algn="just"/>
            <a:r>
              <a:rPr lang="tr-TR" dirty="0">
                <a:solidFill>
                  <a:srgbClr val="C00000"/>
                </a:solidFill>
              </a:rPr>
              <a:t>Toplam 2 milyar TL ciro</a:t>
            </a:r>
          </a:p>
          <a:p>
            <a:pPr algn="just"/>
            <a:r>
              <a:rPr lang="tr-TR" dirty="0">
                <a:solidFill>
                  <a:srgbClr val="C00000"/>
                </a:solidFill>
              </a:rPr>
              <a:t>Teknopark İzmir şirketlerindeki toplam istihdam sayısı: 1532 (2022)</a:t>
            </a:r>
          </a:p>
          <a:p>
            <a:pPr algn="just"/>
            <a:r>
              <a:rPr lang="tr-TR" dirty="0">
                <a:solidFill>
                  <a:srgbClr val="C00000"/>
                </a:solidFill>
              </a:rPr>
              <a:t>Teknopark İzmir şirketleriyle birlikte yürütülen girişimcilik projesi sayısı : 239 (2022)</a:t>
            </a:r>
          </a:p>
          <a:p>
            <a:pPr algn="just"/>
            <a:r>
              <a:rPr lang="tr-TR" dirty="0">
                <a:solidFill>
                  <a:srgbClr val="C00000"/>
                </a:solidFill>
              </a:rPr>
              <a:t>Teknopark şirketleriyle birlikte </a:t>
            </a:r>
            <a:r>
              <a:rPr lang="tr-TR" dirty="0" err="1">
                <a:solidFill>
                  <a:srgbClr val="C00000"/>
                </a:solidFill>
              </a:rPr>
              <a:t>yürütülen</a:t>
            </a:r>
            <a:r>
              <a:rPr lang="tr-TR" dirty="0">
                <a:solidFill>
                  <a:srgbClr val="C00000"/>
                </a:solidFill>
              </a:rPr>
              <a:t> Ar-Ge projesi sayısı: 87 (2022)</a:t>
            </a:r>
          </a:p>
          <a:p>
            <a:pPr algn="just"/>
            <a:r>
              <a:rPr lang="tr-TR" dirty="0">
                <a:solidFill>
                  <a:srgbClr val="C00000"/>
                </a:solidFill>
              </a:rPr>
              <a:t>Kuluçkaya alınan firma sayısı: İYTE </a:t>
            </a:r>
            <a:r>
              <a:rPr lang="tr-TR" dirty="0" err="1">
                <a:solidFill>
                  <a:srgbClr val="C00000"/>
                </a:solidFill>
              </a:rPr>
              <a:t>li</a:t>
            </a:r>
            <a:r>
              <a:rPr lang="tr-TR" dirty="0">
                <a:solidFill>
                  <a:srgbClr val="C00000"/>
                </a:solidFill>
              </a:rPr>
              <a:t> 9 firma (2022)</a:t>
            </a: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7742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Metin kutusu 14">
            <a:extLst>
              <a:ext uri="{FF2B5EF4-FFF2-40B4-BE49-F238E27FC236}">
                <a16:creationId xmlns:a16="http://schemas.microsoft.com/office/drawing/2014/main" id="{64262E00-3930-254F-8B6D-56BF8F04126D}"/>
              </a:ext>
            </a:extLst>
          </p:cNvPr>
          <p:cNvSpPr txBox="1"/>
          <p:nvPr/>
        </p:nvSpPr>
        <p:spPr>
          <a:xfrm>
            <a:off x="4313064" y="5055522"/>
            <a:ext cx="388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(2022):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akademisyen firması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Resim 10">
            <a:extLst>
              <a:ext uri="{FF2B5EF4-FFF2-40B4-BE49-F238E27FC236}">
                <a16:creationId xmlns:a16="http://schemas.microsoft.com/office/drawing/2014/main" id="{BB3887A9-4A3E-7644-8BB1-17513EB3E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176" y="1767618"/>
            <a:ext cx="5681964" cy="2865368"/>
          </a:xfrm>
          <a:prstGeom prst="rect">
            <a:avLst/>
          </a:prstGeom>
        </p:spPr>
      </p:pic>
      <p:sp>
        <p:nvSpPr>
          <p:cNvPr id="19" name="Metin kutusu 7">
            <a:extLst>
              <a:ext uri="{FF2B5EF4-FFF2-40B4-BE49-F238E27FC236}">
                <a16:creationId xmlns:a16="http://schemas.microsoft.com/office/drawing/2014/main" id="{68F4B6D2-D853-DC4E-9A14-B5B48AD64E1C}"/>
              </a:ext>
            </a:extLst>
          </p:cNvPr>
          <p:cNvSpPr txBox="1"/>
          <p:nvPr/>
        </p:nvSpPr>
        <p:spPr>
          <a:xfrm>
            <a:off x="4313065" y="5824963"/>
            <a:ext cx="3888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 akademisyen firması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41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Metin kutusu 15">
            <a:extLst>
              <a:ext uri="{FF2B5EF4-FFF2-40B4-BE49-F238E27FC236}">
                <a16:creationId xmlns:a16="http://schemas.microsoft.com/office/drawing/2014/main" id="{E4AEC55D-8B01-DF42-AA4E-A4732BE2741C}"/>
              </a:ext>
            </a:extLst>
          </p:cNvPr>
          <p:cNvSpPr txBox="1"/>
          <p:nvPr/>
        </p:nvSpPr>
        <p:spPr>
          <a:xfrm>
            <a:off x="3006932" y="5179728"/>
            <a:ext cx="6178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akademik </a:t>
            </a:r>
            <a:r>
              <a:rPr lang="tr-TR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spin-off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Resim 2">
            <a:extLst>
              <a:ext uri="{FF2B5EF4-FFF2-40B4-BE49-F238E27FC236}">
                <a16:creationId xmlns:a16="http://schemas.microsoft.com/office/drawing/2014/main" id="{2650C52A-FD2D-F747-8665-4552DD709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0285" y="1966629"/>
            <a:ext cx="5712447" cy="2773920"/>
          </a:xfrm>
          <a:prstGeom prst="rect">
            <a:avLst/>
          </a:prstGeom>
        </p:spPr>
      </p:pic>
      <p:sp>
        <p:nvSpPr>
          <p:cNvPr id="22" name="Metin kutusu 9">
            <a:extLst>
              <a:ext uri="{FF2B5EF4-FFF2-40B4-BE49-F238E27FC236}">
                <a16:creationId xmlns:a16="http://schemas.microsoft.com/office/drawing/2014/main" id="{EF595FB5-40E6-AD4C-A76F-E124FC982D98}"/>
              </a:ext>
            </a:extLst>
          </p:cNvPr>
          <p:cNvSpPr txBox="1"/>
          <p:nvPr/>
        </p:nvSpPr>
        <p:spPr>
          <a:xfrm>
            <a:off x="4150285" y="5834350"/>
            <a:ext cx="5543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akademik </a:t>
            </a:r>
            <a:r>
              <a:rPr lang="tr-TR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spin-off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6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Metin kutusu 13">
            <a:extLst>
              <a:ext uri="{FF2B5EF4-FFF2-40B4-BE49-F238E27FC236}">
                <a16:creationId xmlns:a16="http://schemas.microsoft.com/office/drawing/2014/main" id="{6EE37DD0-F98C-554F-A6A0-A2B4BA994A25}"/>
              </a:ext>
            </a:extLst>
          </p:cNvPr>
          <p:cNvSpPr txBox="1"/>
          <p:nvPr/>
        </p:nvSpPr>
        <p:spPr>
          <a:xfrm>
            <a:off x="6939521" y="2347763"/>
            <a:ext cx="4266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Milyon TL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Metin kutusu 16">
            <a:extLst>
              <a:ext uri="{FF2B5EF4-FFF2-40B4-BE49-F238E27FC236}">
                <a16:creationId xmlns:a16="http://schemas.microsoft.com/office/drawing/2014/main" id="{C9BE465B-D0BC-B644-B33B-DC7B95DD4716}"/>
              </a:ext>
            </a:extLst>
          </p:cNvPr>
          <p:cNvSpPr txBox="1"/>
          <p:nvPr/>
        </p:nvSpPr>
        <p:spPr>
          <a:xfrm>
            <a:off x="2557178" y="2283177"/>
            <a:ext cx="3751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Akademisyen Firmalarının Gelirleri (2022 yılında):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3,8 Milyon TL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ağ Ok 1">
            <a:extLst>
              <a:ext uri="{FF2B5EF4-FFF2-40B4-BE49-F238E27FC236}">
                <a16:creationId xmlns:a16="http://schemas.microsoft.com/office/drawing/2014/main" id="{2D814E9E-75C2-824A-9987-869CB1B73875}"/>
              </a:ext>
            </a:extLst>
          </p:cNvPr>
          <p:cNvSpPr/>
          <p:nvPr/>
        </p:nvSpPr>
        <p:spPr>
          <a:xfrm>
            <a:off x="6336965" y="2485906"/>
            <a:ext cx="47622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etin kutusu 21">
            <a:extLst>
              <a:ext uri="{FF2B5EF4-FFF2-40B4-BE49-F238E27FC236}">
                <a16:creationId xmlns:a16="http://schemas.microsoft.com/office/drawing/2014/main" id="{46C7242C-DE07-B440-B24A-6E622884A29B}"/>
              </a:ext>
            </a:extLst>
          </p:cNvPr>
          <p:cNvSpPr txBox="1"/>
          <p:nvPr/>
        </p:nvSpPr>
        <p:spPr>
          <a:xfrm>
            <a:off x="6957778" y="4471293"/>
            <a:ext cx="4266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 kişi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Metin kutusu 22">
            <a:extLst>
              <a:ext uri="{FF2B5EF4-FFF2-40B4-BE49-F238E27FC236}">
                <a16:creationId xmlns:a16="http://schemas.microsoft.com/office/drawing/2014/main" id="{6C2EDA7E-E428-3A40-9240-0351BD813361}"/>
              </a:ext>
            </a:extLst>
          </p:cNvPr>
          <p:cNvSpPr txBox="1"/>
          <p:nvPr/>
        </p:nvSpPr>
        <p:spPr>
          <a:xfrm>
            <a:off x="2575435" y="4406707"/>
            <a:ext cx="3751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Akademisyen Çalıştırdığı Personel Sayısı (2022):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kişi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Sağ Ok 23">
            <a:extLst>
              <a:ext uri="{FF2B5EF4-FFF2-40B4-BE49-F238E27FC236}">
                <a16:creationId xmlns:a16="http://schemas.microsoft.com/office/drawing/2014/main" id="{20915ECA-27AA-5040-A86A-2DDCA1B0EF17}"/>
              </a:ext>
            </a:extLst>
          </p:cNvPr>
          <p:cNvSpPr/>
          <p:nvPr/>
        </p:nvSpPr>
        <p:spPr>
          <a:xfrm>
            <a:off x="6355222" y="4609436"/>
            <a:ext cx="47622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8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0800000">
            <a:off x="843566" y="338935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377561" y="2285071"/>
            <a:ext cx="9174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2022 yılı Teknopark İzmir’deki Akademisyen şirketlerinin toplam cirosu : 3.844.118 TL.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2023 yılında 5 milyon TL hedeftir.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 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Teknopark İzmir şirketleriyle birlikte yürütülen girişimcilik projesi sayısı :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160 (2021). 2022 de 239 gerçekleşti. 2023 için 2023 hedeftir.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1043507" y="2493903"/>
            <a:ext cx="8208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Ö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66E7F-8894-1842-9E46-E3FDC4C52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51" y="4731874"/>
            <a:ext cx="753036" cy="833718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4891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>
            <a:off x="541680" y="324611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204703" y="2111990"/>
            <a:ext cx="8629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AMAÇ:</a:t>
            </a: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Enstitünün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innovasyon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faaliyetlerine yönelik altyapısını geliştirerek sürdürmek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Hedef:</a:t>
            </a:r>
          </a:p>
          <a:p>
            <a:pPr algn="just"/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İnovasyon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, girişimcilik, patent vb. konularda bilinçlendirme ve destek faaliyetlerini artırmak </a:t>
            </a: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DAFDCF-1D7E-F641-94BB-527F55D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75" y="2256258"/>
            <a:ext cx="953009" cy="794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E994E-8119-264D-8E15-698CB024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34" y="4613413"/>
            <a:ext cx="866113" cy="879039"/>
          </a:xfrm>
          <a:prstGeom prst="rect">
            <a:avLst/>
          </a:prstGeom>
        </p:spPr>
      </p:pic>
      <p:sp>
        <p:nvSpPr>
          <p:cNvPr id="15" name="Dikdörtgen 7">
            <a:extLst>
              <a:ext uri="{FF2B5EF4-FFF2-40B4-BE49-F238E27FC236}">
                <a16:creationId xmlns:a16="http://schemas.microsoft.com/office/drawing/2014/main" id="{4CA90333-EAC0-D341-BA10-82A624EE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9762D-88C7-7B4A-93CE-ADEBE21C6D7E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Resim 8">
            <a:extLst>
              <a:ext uri="{FF2B5EF4-FFF2-40B4-BE49-F238E27FC236}">
                <a16:creationId xmlns:a16="http://schemas.microsoft.com/office/drawing/2014/main" id="{43A8F248-7299-8940-B12F-7F4829E9B3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0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6200000">
            <a:off x="690009" y="3043727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91909" y="2005129"/>
            <a:ext cx="88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6"/>
                </a:solidFill>
              </a:rPr>
              <a:t>Bilimsel araştırma sonuçlarının değere dönüşmesini sağlayacak kurumsal altyapının güçlendirilmesi </a:t>
            </a:r>
          </a:p>
          <a:p>
            <a:pPr algn="just"/>
            <a:endParaRPr lang="tr-TR" dirty="0">
              <a:solidFill>
                <a:schemeClr val="accent6"/>
              </a:solidFill>
            </a:endParaRPr>
          </a:p>
          <a:p>
            <a:pPr algn="just"/>
            <a:endParaRPr lang="tr-TR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864351" y="2005129"/>
            <a:ext cx="820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85EF6D-1C6F-4146-B142-A2F9B2D75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10" y="4559524"/>
            <a:ext cx="727329" cy="573575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565BFECF-AB73-A14A-8D82-F07D3CA2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7" name="Resim 8">
            <a:extLst>
              <a:ext uri="{FF2B5EF4-FFF2-40B4-BE49-F238E27FC236}">
                <a16:creationId xmlns:a16="http://schemas.microsoft.com/office/drawing/2014/main" id="{AC5EEB34-D532-8849-80A2-0DEBCAF2A3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B5E57B-B326-EC44-9B86-CC2B081CA354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73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76457" y="2061417"/>
            <a:ext cx="88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rgbClr val="C00000"/>
                </a:solidFill>
              </a:rPr>
              <a:t> Teknopark şirketleriyle birlikte </a:t>
            </a:r>
            <a:r>
              <a:rPr lang="tr-TR" dirty="0" err="1">
                <a:solidFill>
                  <a:srgbClr val="C00000"/>
                </a:solidFill>
              </a:rPr>
              <a:t>yürütülen</a:t>
            </a:r>
            <a:r>
              <a:rPr lang="tr-TR" dirty="0">
                <a:solidFill>
                  <a:srgbClr val="C00000"/>
                </a:solidFill>
              </a:rPr>
              <a:t> Ar-Ge projesi sayısı: 87 (2022)</a:t>
            </a: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r>
              <a:rPr lang="tr-TR" dirty="0">
                <a:solidFill>
                  <a:srgbClr val="C00000"/>
                </a:solidFill>
              </a:rPr>
              <a:t> Kuluçkaya alınan firma sayısı: İYTE </a:t>
            </a:r>
            <a:r>
              <a:rPr lang="tr-TR" dirty="0" err="1">
                <a:solidFill>
                  <a:srgbClr val="C00000"/>
                </a:solidFill>
              </a:rPr>
              <a:t>li</a:t>
            </a:r>
            <a:r>
              <a:rPr lang="tr-TR" dirty="0">
                <a:solidFill>
                  <a:srgbClr val="C00000"/>
                </a:solidFill>
              </a:rPr>
              <a:t> 9 firma (2022)</a:t>
            </a: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110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76457" y="2061417"/>
            <a:ext cx="8880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rgbClr val="C00000"/>
                </a:solidFill>
              </a:rPr>
              <a:t>Ticarileşmiş patent sayısı </a:t>
            </a: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312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0800000">
            <a:off x="843566" y="338935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377561" y="2285071"/>
            <a:ext cx="9174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Ticarileşmiş patent sayısı artırmak için çalışma yapılmaktadır. </a:t>
            </a:r>
            <a:r>
              <a:rPr lang="tr-TR" dirty="0" err="1">
                <a:solidFill>
                  <a:schemeClr val="accent4"/>
                </a:solidFill>
              </a:rPr>
              <a:t>Socar</a:t>
            </a:r>
            <a:r>
              <a:rPr lang="tr-TR" dirty="0">
                <a:solidFill>
                  <a:schemeClr val="accent4"/>
                </a:solidFill>
              </a:rPr>
              <a:t> ile patent ticarileşme çalışması sürdürülmekte.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1043507" y="2493903"/>
            <a:ext cx="8208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Ö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66E7F-8894-1842-9E46-E3FDC4C52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51" y="4731874"/>
            <a:ext cx="753036" cy="833718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090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>
            <a:off x="541680" y="324611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204703" y="2111990"/>
            <a:ext cx="8629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AMAÇ:</a:t>
            </a: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Enstitünün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innovasyon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faaliyetlerine yönelik altyapısını geliştirerek sürdürmek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Hedef:</a:t>
            </a:r>
          </a:p>
          <a:p>
            <a:pPr algn="just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Konumlama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imaj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inovasyon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faaliyetlerini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İYTE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içi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dışında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yaygınlaştırmak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sürdürülebilir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kılmak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DAFDCF-1D7E-F641-94BB-527F55D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75" y="2256258"/>
            <a:ext cx="953009" cy="794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E994E-8119-264D-8E15-698CB024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34" y="4613413"/>
            <a:ext cx="866113" cy="879039"/>
          </a:xfrm>
          <a:prstGeom prst="rect">
            <a:avLst/>
          </a:prstGeom>
        </p:spPr>
      </p:pic>
      <p:sp>
        <p:nvSpPr>
          <p:cNvPr id="15" name="Dikdörtgen 7">
            <a:extLst>
              <a:ext uri="{FF2B5EF4-FFF2-40B4-BE49-F238E27FC236}">
                <a16:creationId xmlns:a16="http://schemas.microsoft.com/office/drawing/2014/main" id="{4CA90333-EAC0-D341-BA10-82A624EE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9762D-88C7-7B4A-93CE-ADEBE21C6D7E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Resim 8">
            <a:extLst>
              <a:ext uri="{FF2B5EF4-FFF2-40B4-BE49-F238E27FC236}">
                <a16:creationId xmlns:a16="http://schemas.microsoft.com/office/drawing/2014/main" id="{43A8F248-7299-8940-B12F-7F4829E9B3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53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6200000">
            <a:off x="690009" y="3043727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91909" y="2005129"/>
            <a:ext cx="88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>
                <a:solidFill>
                  <a:schemeClr val="accent6"/>
                </a:solidFill>
              </a:rPr>
              <a:t>İYTE’nin</a:t>
            </a:r>
            <a:r>
              <a:rPr lang="tr-TR" dirty="0">
                <a:solidFill>
                  <a:schemeClr val="accent6"/>
                </a:solidFill>
              </a:rPr>
              <a:t> bilimi, </a:t>
            </a:r>
            <a:r>
              <a:rPr lang="tr-TR" dirty="0" err="1">
                <a:solidFill>
                  <a:schemeClr val="accent6"/>
                </a:solidFill>
              </a:rPr>
              <a:t>inovasyonu</a:t>
            </a:r>
            <a:r>
              <a:rPr lang="tr-TR" dirty="0">
                <a:solidFill>
                  <a:schemeClr val="accent6"/>
                </a:solidFill>
              </a:rPr>
              <a:t> ve girişimciliği önceleyen kurumsal kültürünün tüm paydaşlara erişilerek aktarılması </a:t>
            </a:r>
          </a:p>
          <a:p>
            <a:pPr algn="just"/>
            <a:endParaRPr lang="tr-TR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864351" y="2005129"/>
            <a:ext cx="820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85EF6D-1C6F-4146-B142-A2F9B2D75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10" y="4559524"/>
            <a:ext cx="727329" cy="573575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565BFECF-AB73-A14A-8D82-F07D3CA2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7" name="Resim 8">
            <a:extLst>
              <a:ext uri="{FF2B5EF4-FFF2-40B4-BE49-F238E27FC236}">
                <a16:creationId xmlns:a16="http://schemas.microsoft.com/office/drawing/2014/main" id="{AC5EEB34-D532-8849-80A2-0DEBCAF2A3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B5E57B-B326-EC44-9B86-CC2B081CA354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8656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76457" y="2061417"/>
            <a:ext cx="888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rgbClr val="C00000"/>
                </a:solidFill>
              </a:rPr>
              <a:t>Teknopark İzmir bünyesinde düzenlenen açık </a:t>
            </a:r>
            <a:r>
              <a:rPr lang="tr-TR" dirty="0" err="1">
                <a:solidFill>
                  <a:srgbClr val="C00000"/>
                </a:solidFill>
              </a:rPr>
              <a:t>inovasyon</a:t>
            </a:r>
            <a:r>
              <a:rPr lang="tr-TR" dirty="0">
                <a:solidFill>
                  <a:srgbClr val="C00000"/>
                </a:solidFill>
              </a:rPr>
              <a:t>/girişimcilik kampı, sosyal sorumluluk projesi vb. etkinlik sayısı : 155 (2022)</a:t>
            </a:r>
          </a:p>
          <a:p>
            <a:pPr algn="just"/>
            <a:endParaRPr lang="tr-TR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tr-TR" b="1" dirty="0">
              <a:solidFill>
                <a:srgbClr val="C00000"/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442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0800000">
            <a:off x="843566" y="338935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377561" y="2285071"/>
            <a:ext cx="9174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Teknopark İzmir bünyesinde düzenlenen açık </a:t>
            </a:r>
            <a:r>
              <a:rPr lang="tr-TR" dirty="0" err="1">
                <a:solidFill>
                  <a:schemeClr val="accent4"/>
                </a:solidFill>
              </a:rPr>
              <a:t>inovasyon</a:t>
            </a:r>
            <a:r>
              <a:rPr lang="tr-TR" dirty="0">
                <a:solidFill>
                  <a:schemeClr val="accent4"/>
                </a:solidFill>
              </a:rPr>
              <a:t>/girişimcilik kampı, sosyal sorumluluk projesi vb. etkinlik sayısı : 86 (2021). 2021 yılında gerçekleşen etkinlik sayısı 2022 yılında 155 e ulaşmıştır. Sayının artırılması hedeftir.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1043507" y="2493903"/>
            <a:ext cx="8208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Ö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66E7F-8894-1842-9E46-E3FDC4C52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51" y="4731874"/>
            <a:ext cx="753036" cy="833718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436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>
            <a:off x="541680" y="324611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204703" y="2111990"/>
            <a:ext cx="8629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AMAÇ:</a:t>
            </a: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Enstitünün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innovasyon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faaliyetlerine yönelik altyapısını geliştirerek sürdürmek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Hedef:</a:t>
            </a:r>
          </a:p>
          <a:p>
            <a:pPr algn="just"/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Karmaşık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teknolojik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problemlere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çok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yönlü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bakış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getirebilecek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disiplinler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arası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çok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disiplinli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çalışmaları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özendirmek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yeteneği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geliştirmek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DAFDCF-1D7E-F641-94BB-527F55D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75" y="2256258"/>
            <a:ext cx="953009" cy="794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E994E-8119-264D-8E15-698CB024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34" y="4613413"/>
            <a:ext cx="866113" cy="879039"/>
          </a:xfrm>
          <a:prstGeom prst="rect">
            <a:avLst/>
          </a:prstGeom>
        </p:spPr>
      </p:pic>
      <p:sp>
        <p:nvSpPr>
          <p:cNvPr id="15" name="Dikdörtgen 7">
            <a:extLst>
              <a:ext uri="{FF2B5EF4-FFF2-40B4-BE49-F238E27FC236}">
                <a16:creationId xmlns:a16="http://schemas.microsoft.com/office/drawing/2014/main" id="{4CA90333-EAC0-D341-BA10-82A624EE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9762D-88C7-7B4A-93CE-ADEBE21C6D7E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Resim 8">
            <a:extLst>
              <a:ext uri="{FF2B5EF4-FFF2-40B4-BE49-F238E27FC236}">
                <a16:creationId xmlns:a16="http://schemas.microsoft.com/office/drawing/2014/main" id="{43A8F248-7299-8940-B12F-7F4829E9B3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27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6200000">
            <a:off x="690009" y="3043727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91909" y="2005129"/>
            <a:ext cx="88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6"/>
                </a:solidFill>
              </a:rPr>
              <a:t>Lisans ve lisansüstü programların eğitim planlarında öğrencilere “disiplinler arası” veya “çok disiplinli” ortamlarda çalışabilme becerilerini kazandırabilecek derslere ve projelere yer verilmesinin desteklenmesi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864351" y="2005129"/>
            <a:ext cx="8208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85EF6D-1C6F-4146-B142-A2F9B2D75F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610" y="4559524"/>
            <a:ext cx="727329" cy="573575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565BFECF-AB73-A14A-8D82-F07D3CA21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7" name="Resim 8">
            <a:extLst>
              <a:ext uri="{FF2B5EF4-FFF2-40B4-BE49-F238E27FC236}">
                <a16:creationId xmlns:a16="http://schemas.microsoft.com/office/drawing/2014/main" id="{AC5EEB34-D532-8849-80A2-0DEBCAF2A3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1B5E57B-B326-EC44-9B86-CC2B081CA354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58558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676457" y="2061417"/>
            <a:ext cx="88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rgbClr val="C00000"/>
                </a:solidFill>
              </a:rPr>
              <a:t>Dış paydaşların mezun öğrencilerin disiplinler arası veya çok disiplinli çalışmalardaki başarım düzeyine ilişkin değerlendirmeleri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677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0800000">
            <a:off x="843566" y="338935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377561" y="2285071"/>
            <a:ext cx="9174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Öğrencilere “disiplinler arası” veya “çok disiplinli” ortamlarda çalışabilme becerilerini kazandırabilecek derslere ve projelere yer verilmesi için çalışma yapılmıştır.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Teknopark şirketleri ve İYTE </a:t>
            </a:r>
            <a:r>
              <a:rPr lang="tr-TR" dirty="0" err="1">
                <a:solidFill>
                  <a:schemeClr val="accent4"/>
                </a:solidFill>
              </a:rPr>
              <a:t>li</a:t>
            </a:r>
            <a:r>
              <a:rPr lang="tr-TR" dirty="0">
                <a:solidFill>
                  <a:schemeClr val="accent4"/>
                </a:solidFill>
              </a:rPr>
              <a:t> akademisyenlerin oluşturduğu Sertifika Programları katkı sağlamaktadır.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1043507" y="2493903"/>
            <a:ext cx="8208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Ö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66E7F-8894-1842-9E46-E3FDC4C52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51" y="4731874"/>
            <a:ext cx="753036" cy="833718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73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Metin kutusu 15">
            <a:extLst>
              <a:ext uri="{FF2B5EF4-FFF2-40B4-BE49-F238E27FC236}">
                <a16:creationId xmlns:a16="http://schemas.microsoft.com/office/drawing/2014/main" id="{98CD1EFE-DB94-F043-B534-0D1BBE26937D}"/>
              </a:ext>
            </a:extLst>
          </p:cNvPr>
          <p:cNvSpPr txBox="1"/>
          <p:nvPr/>
        </p:nvSpPr>
        <p:spPr>
          <a:xfrm>
            <a:off x="5047439" y="5111273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 Proje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Resim 9">
            <a:extLst>
              <a:ext uri="{FF2B5EF4-FFF2-40B4-BE49-F238E27FC236}">
                <a16:creationId xmlns:a16="http://schemas.microsoft.com/office/drawing/2014/main" id="{DDAB1BA4-AE49-B044-926A-B4B96DDFB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687" y="2129501"/>
            <a:ext cx="5858764" cy="2780017"/>
          </a:xfrm>
          <a:prstGeom prst="rect">
            <a:avLst/>
          </a:prstGeom>
        </p:spPr>
      </p:pic>
      <p:sp>
        <p:nvSpPr>
          <p:cNvPr id="19" name="Metin kutusu 10">
            <a:extLst>
              <a:ext uri="{FF2B5EF4-FFF2-40B4-BE49-F238E27FC236}">
                <a16:creationId xmlns:a16="http://schemas.microsoft.com/office/drawing/2014/main" id="{7FD9A4CA-9813-E84E-ACCA-269A592A400D}"/>
              </a:ext>
            </a:extLst>
          </p:cNvPr>
          <p:cNvSpPr txBox="1"/>
          <p:nvPr/>
        </p:nvSpPr>
        <p:spPr>
          <a:xfrm>
            <a:off x="3655222" y="574391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Proje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16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Resim 2">
            <a:extLst>
              <a:ext uri="{FF2B5EF4-FFF2-40B4-BE49-F238E27FC236}">
                <a16:creationId xmlns:a16="http://schemas.microsoft.com/office/drawing/2014/main" id="{05555061-EF7C-0047-9FE2-DECE0CF0F4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527" y="2172772"/>
            <a:ext cx="6530575" cy="39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0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Metin kutusu 14">
            <a:extLst>
              <a:ext uri="{FF2B5EF4-FFF2-40B4-BE49-F238E27FC236}">
                <a16:creationId xmlns:a16="http://schemas.microsoft.com/office/drawing/2014/main" id="{31131E8C-6514-2E45-ADCA-7DCFDBAFEC3E}"/>
              </a:ext>
            </a:extLst>
          </p:cNvPr>
          <p:cNvSpPr txBox="1"/>
          <p:nvPr/>
        </p:nvSpPr>
        <p:spPr>
          <a:xfrm>
            <a:off x="4652648" y="5263789"/>
            <a:ext cx="3888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 proje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Resim 8">
            <a:extLst>
              <a:ext uri="{FF2B5EF4-FFF2-40B4-BE49-F238E27FC236}">
                <a16:creationId xmlns:a16="http://schemas.microsoft.com/office/drawing/2014/main" id="{94FE7A21-8A42-2349-A64F-6040AE439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692" y="2102750"/>
            <a:ext cx="5694158" cy="2773920"/>
          </a:xfrm>
          <a:prstGeom prst="rect">
            <a:avLst/>
          </a:prstGeom>
        </p:spPr>
      </p:pic>
      <p:sp>
        <p:nvSpPr>
          <p:cNvPr id="19" name="Metin kutusu 7">
            <a:extLst>
              <a:ext uri="{FF2B5EF4-FFF2-40B4-BE49-F238E27FC236}">
                <a16:creationId xmlns:a16="http://schemas.microsoft.com/office/drawing/2014/main" id="{418FC204-151E-2A4C-AB5D-CFF83AB3CC43}"/>
              </a:ext>
            </a:extLst>
          </p:cNvPr>
          <p:cNvSpPr txBox="1"/>
          <p:nvPr/>
        </p:nvSpPr>
        <p:spPr>
          <a:xfrm>
            <a:off x="4245265" y="5896786"/>
            <a:ext cx="3888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 proje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1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Resim 2">
            <a:extLst>
              <a:ext uri="{FF2B5EF4-FFF2-40B4-BE49-F238E27FC236}">
                <a16:creationId xmlns:a16="http://schemas.microsoft.com/office/drawing/2014/main" id="{AFE5CFE1-F643-4844-A740-BE2BE8140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6709" y="2077756"/>
            <a:ext cx="5736833" cy="2761727"/>
          </a:xfrm>
          <a:prstGeom prst="rect">
            <a:avLst/>
          </a:prstGeom>
        </p:spPr>
      </p:pic>
      <p:sp>
        <p:nvSpPr>
          <p:cNvPr id="21" name="Metin kutusu 15">
            <a:extLst>
              <a:ext uri="{FF2B5EF4-FFF2-40B4-BE49-F238E27FC236}">
                <a16:creationId xmlns:a16="http://schemas.microsoft.com/office/drawing/2014/main" id="{CAD5FBE9-92F5-604E-8A54-6D8C34B502CA}"/>
              </a:ext>
            </a:extLst>
          </p:cNvPr>
          <p:cNvSpPr txBox="1"/>
          <p:nvPr/>
        </p:nvSpPr>
        <p:spPr>
          <a:xfrm>
            <a:off x="4098136" y="5246955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1803 kişi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Metin kutusu 7">
            <a:extLst>
              <a:ext uri="{FF2B5EF4-FFF2-40B4-BE49-F238E27FC236}">
                <a16:creationId xmlns:a16="http://schemas.microsoft.com/office/drawing/2014/main" id="{6489671F-4D85-7443-9B83-46F4BBB0725A}"/>
              </a:ext>
            </a:extLst>
          </p:cNvPr>
          <p:cNvSpPr txBox="1"/>
          <p:nvPr/>
        </p:nvSpPr>
        <p:spPr>
          <a:xfrm>
            <a:off x="3755739" y="5800961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2100 kişi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2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5400000">
            <a:off x="732355" y="2956865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932296" y="2061417"/>
            <a:ext cx="820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3E2C8A-0C35-1040-924D-7F8A741E3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57" y="4471293"/>
            <a:ext cx="860613" cy="591670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C8C86C34-C5CC-B64D-9088-14185BAC6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87B3BBD9-FFE9-9E4A-AE47-E4B813A70A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8D771C-D4CD-334B-BE30-6003B560DC0A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Resim 6">
            <a:extLst>
              <a:ext uri="{FF2B5EF4-FFF2-40B4-BE49-F238E27FC236}">
                <a16:creationId xmlns:a16="http://schemas.microsoft.com/office/drawing/2014/main" id="{33F5F31A-51A8-2442-BD29-0E40AA18A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493" y="2172772"/>
            <a:ext cx="5761219" cy="2731245"/>
          </a:xfrm>
          <a:prstGeom prst="rect">
            <a:avLst/>
          </a:prstGeom>
        </p:spPr>
      </p:pic>
      <p:sp>
        <p:nvSpPr>
          <p:cNvPr id="18" name="Metin kutusu 14">
            <a:extLst>
              <a:ext uri="{FF2B5EF4-FFF2-40B4-BE49-F238E27FC236}">
                <a16:creationId xmlns:a16="http://schemas.microsoft.com/office/drawing/2014/main" id="{803CBC56-FA2B-B44A-89C1-ADE59CD8CE2B}"/>
              </a:ext>
            </a:extLst>
          </p:cNvPr>
          <p:cNvSpPr txBox="1"/>
          <p:nvPr/>
        </p:nvSpPr>
        <p:spPr>
          <a:xfrm>
            <a:off x="4701729" y="5232192"/>
            <a:ext cx="2788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(2022):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420 proje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Metin kutusu 8">
            <a:extLst>
              <a:ext uri="{FF2B5EF4-FFF2-40B4-BE49-F238E27FC236}">
                <a16:creationId xmlns:a16="http://schemas.microsoft.com/office/drawing/2014/main" id="{2F9BB010-9B65-4044-B96A-D6A1D29705F1}"/>
              </a:ext>
            </a:extLst>
          </p:cNvPr>
          <p:cNvSpPr txBox="1"/>
          <p:nvPr/>
        </p:nvSpPr>
        <p:spPr>
          <a:xfrm>
            <a:off x="4294472" y="5775810"/>
            <a:ext cx="3940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 (2023): </a:t>
            </a:r>
            <a:r>
              <a:rPr lang="tr-TR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proje</a:t>
            </a:r>
            <a:endParaRPr lang="tr-T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1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 rot="10800000">
            <a:off x="843566" y="338935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377561" y="2285071"/>
            <a:ext cx="9174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Akademisyenler ve Firma temsilcileri buluşması sağlanan </a:t>
            </a:r>
            <a:r>
              <a:rPr lang="tr-TR" dirty="0" err="1">
                <a:solidFill>
                  <a:schemeClr val="accent4"/>
                </a:solidFill>
              </a:rPr>
              <a:t>Meet</a:t>
            </a:r>
            <a:r>
              <a:rPr lang="tr-TR" dirty="0">
                <a:solidFill>
                  <a:schemeClr val="accent4"/>
                </a:solidFill>
              </a:rPr>
              <a:t> </a:t>
            </a:r>
            <a:r>
              <a:rPr lang="tr-TR" dirty="0" err="1">
                <a:solidFill>
                  <a:schemeClr val="accent4"/>
                </a:solidFill>
              </a:rPr>
              <a:t>Up</a:t>
            </a:r>
            <a:r>
              <a:rPr lang="tr-TR" dirty="0">
                <a:solidFill>
                  <a:schemeClr val="accent4"/>
                </a:solidFill>
              </a:rPr>
              <a:t> serileri değişik odak konularında gerçekleştirilmekte, bunların yoğunluğu artırılacaktır.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İşbirliği geliştirme ve arama çalışmaları sayısının artırılması sağlanacaktır.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Kuluçkaya alınan  İYTE </a:t>
            </a:r>
            <a:r>
              <a:rPr lang="tr-TR" dirty="0" err="1">
                <a:solidFill>
                  <a:schemeClr val="accent4"/>
                </a:solidFill>
              </a:rPr>
              <a:t>li</a:t>
            </a:r>
            <a:r>
              <a:rPr lang="tr-TR" dirty="0">
                <a:solidFill>
                  <a:schemeClr val="accent4"/>
                </a:solidFill>
              </a:rPr>
              <a:t> firma sayısı %100 artırılacaktır.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İzmir NIC ile iletişim artırılmıştır.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tr-TR" dirty="0">
              <a:solidFill>
                <a:schemeClr val="accent4"/>
              </a:solidFill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92ED3-5B67-2842-9834-5ADDA5A12374}"/>
              </a:ext>
            </a:extLst>
          </p:cNvPr>
          <p:cNvSpPr txBox="1"/>
          <p:nvPr/>
        </p:nvSpPr>
        <p:spPr>
          <a:xfrm>
            <a:off x="1043507" y="2493903"/>
            <a:ext cx="82080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Ö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66E7F-8894-1842-9E46-E3FDC4C52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51" y="4731874"/>
            <a:ext cx="753036" cy="833718"/>
          </a:xfrm>
          <a:prstGeom prst="rect">
            <a:avLst/>
          </a:prstGeom>
        </p:spPr>
      </p:pic>
      <p:sp>
        <p:nvSpPr>
          <p:cNvPr id="14" name="Dikdörtgen 7">
            <a:extLst>
              <a:ext uri="{FF2B5EF4-FFF2-40B4-BE49-F238E27FC236}">
                <a16:creationId xmlns:a16="http://schemas.microsoft.com/office/drawing/2014/main" id="{1C8B8C32-DD45-5D4E-A9FF-4C091EF4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pic>
        <p:nvPicPr>
          <p:cNvPr id="16" name="Resim 8">
            <a:extLst>
              <a:ext uri="{FF2B5EF4-FFF2-40B4-BE49-F238E27FC236}">
                <a16:creationId xmlns:a16="http://schemas.microsoft.com/office/drawing/2014/main" id="{6A020C05-6E97-944C-B899-39D1FEE61D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1D70EA-5FED-EE4D-ABB6-F516E76C574D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72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E1F1FC-B603-6041-A7D5-BF0ACE3653B8}"/>
              </a:ext>
            </a:extLst>
          </p:cNvPr>
          <p:cNvGrpSpPr/>
          <p:nvPr/>
        </p:nvGrpSpPr>
        <p:grpSpPr>
          <a:xfrm>
            <a:off x="541680" y="3246111"/>
            <a:ext cx="1188001" cy="1152000"/>
            <a:chOff x="8695318" y="292101"/>
            <a:chExt cx="1032881" cy="10286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5CEF05-ABFE-F245-AA94-2017081BB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5318" y="292101"/>
              <a:ext cx="1032881" cy="10286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7C671E1-50D2-BA4D-95F4-25ED33CC038C}"/>
                </a:ext>
              </a:extLst>
            </p:cNvPr>
            <p:cNvSpPr/>
            <p:nvPr/>
          </p:nvSpPr>
          <p:spPr>
            <a:xfrm>
              <a:off x="8839200" y="843815"/>
              <a:ext cx="834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13DBB0B-DED7-0F4D-845B-63370D19963A}"/>
                </a:ext>
              </a:extLst>
            </p:cNvPr>
            <p:cNvSpPr/>
            <p:nvPr/>
          </p:nvSpPr>
          <p:spPr>
            <a:xfrm>
              <a:off x="9147208" y="534203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2108A-BD01-E241-BB67-2D433FE17575}"/>
                </a:ext>
              </a:extLst>
            </p:cNvPr>
            <p:cNvSpPr/>
            <p:nvPr/>
          </p:nvSpPr>
          <p:spPr>
            <a:xfrm>
              <a:off x="9118333" y="1164657"/>
              <a:ext cx="16362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30BDAD-FB33-2744-9AAE-A8165C2D2705}"/>
                </a:ext>
              </a:extLst>
            </p:cNvPr>
            <p:cNvSpPr/>
            <p:nvPr/>
          </p:nvSpPr>
          <p:spPr>
            <a:xfrm>
              <a:off x="9479280" y="843815"/>
              <a:ext cx="10625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FE3DF77-88C7-9648-A1CB-71DE10442638}"/>
              </a:ext>
            </a:extLst>
          </p:cNvPr>
          <p:cNvSpPr txBox="1"/>
          <p:nvPr/>
        </p:nvSpPr>
        <p:spPr>
          <a:xfrm>
            <a:off x="2204703" y="2111990"/>
            <a:ext cx="8629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AMAÇ:</a:t>
            </a:r>
          </a:p>
          <a:p>
            <a:pPr algn="just"/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İnnovasyon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konusunda bilinçlendirme çalışmalarını arttırmak ve Teknopark İzmir’dekiler başta olmak üzere tüm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innovatif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firmalarla iletişimi güçlendirmek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Hedef:</a:t>
            </a:r>
          </a:p>
          <a:p>
            <a:pPr algn="just"/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İnovasyon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ile ilgili çeşitli konu ve seviyelerde farkındalık çalışmaları yapmak</a:t>
            </a:r>
          </a:p>
          <a:p>
            <a:pPr algn="just"/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DAFDCF-1D7E-F641-94BB-527F55D4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75" y="2256258"/>
            <a:ext cx="953009" cy="7941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8E994E-8119-264D-8E15-698CB02431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234" y="4613413"/>
            <a:ext cx="866113" cy="879039"/>
          </a:xfrm>
          <a:prstGeom prst="rect">
            <a:avLst/>
          </a:prstGeom>
        </p:spPr>
      </p:pic>
      <p:sp>
        <p:nvSpPr>
          <p:cNvPr id="15" name="Dikdörtgen 7">
            <a:extLst>
              <a:ext uri="{FF2B5EF4-FFF2-40B4-BE49-F238E27FC236}">
                <a16:creationId xmlns:a16="http://schemas.microsoft.com/office/drawing/2014/main" id="{4CA90333-EAC0-D341-BA10-82A624EE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4861"/>
            <a:ext cx="12192001" cy="170803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tr-TR" sz="5547">
              <a:solidFill>
                <a:schemeClr val="l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9762D-88C7-7B4A-93CE-ADEBE21C6D7E}"/>
              </a:ext>
            </a:extLst>
          </p:cNvPr>
          <p:cNvSpPr/>
          <p:nvPr/>
        </p:nvSpPr>
        <p:spPr>
          <a:xfrm>
            <a:off x="7711735" y="464740"/>
            <a:ext cx="4480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  <a:latin typeface="+mj-lt"/>
              </a:rPr>
              <a:t>İNNOVASYON EKOSİSTEMİ</a:t>
            </a:r>
            <a:endParaRPr lang="tr-TR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Resim 8">
            <a:extLst>
              <a:ext uri="{FF2B5EF4-FFF2-40B4-BE49-F238E27FC236}">
                <a16:creationId xmlns:a16="http://schemas.microsoft.com/office/drawing/2014/main" id="{43A8F248-7299-8940-B12F-7F4829E9B3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85" y="169074"/>
            <a:ext cx="1439916" cy="14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8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984</Words>
  <Application>Microsoft Office PowerPoint</Application>
  <PresentationFormat>Geniş ekran</PresentationFormat>
  <Paragraphs>206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Serdar KALE</dc:creator>
  <cp:lastModifiedBy>sevgimirze@iyte.edu.tr</cp:lastModifiedBy>
  <cp:revision>44</cp:revision>
  <dcterms:created xsi:type="dcterms:W3CDTF">2022-11-05T17:23:45Z</dcterms:created>
  <dcterms:modified xsi:type="dcterms:W3CDTF">2023-03-23T17:46:21Z</dcterms:modified>
</cp:coreProperties>
</file>