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521" r:id="rId3"/>
    <p:sldId id="541" r:id="rId4"/>
    <p:sldId id="522" r:id="rId5"/>
    <p:sldId id="523" r:id="rId6"/>
    <p:sldId id="524" r:id="rId7"/>
    <p:sldId id="525" r:id="rId8"/>
    <p:sldId id="526" r:id="rId9"/>
    <p:sldId id="527" r:id="rId10"/>
    <p:sldId id="528" r:id="rId11"/>
    <p:sldId id="529" r:id="rId12"/>
    <p:sldId id="530" r:id="rId13"/>
    <p:sldId id="531" r:id="rId14"/>
    <p:sldId id="532" r:id="rId15"/>
    <p:sldId id="534" r:id="rId16"/>
    <p:sldId id="535" r:id="rId17"/>
    <p:sldId id="536" r:id="rId18"/>
    <p:sldId id="538" r:id="rId19"/>
    <p:sldId id="537" r:id="rId20"/>
    <p:sldId id="539" r:id="rId21"/>
    <p:sldId id="540" r:id="rId22"/>
    <p:sldId id="542" r:id="rId23"/>
    <p:sldId id="543" r:id="rId24"/>
    <p:sldId id="508" r:id="rId25"/>
    <p:sldId id="489" r:id="rId26"/>
    <p:sldId id="491" r:id="rId27"/>
    <p:sldId id="493" r:id="rId28"/>
    <p:sldId id="495" r:id="rId29"/>
    <p:sldId id="498" r:id="rId30"/>
    <p:sldId id="517" r:id="rId31"/>
    <p:sldId id="482" r:id="rId32"/>
    <p:sldId id="483" r:id="rId33"/>
    <p:sldId id="510"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36"/>
    <p:restoredTop sz="94621"/>
  </p:normalViewPr>
  <p:slideViewPr>
    <p:cSldViewPr snapToGrid="0" snapToObjects="1">
      <p:cViewPr varScale="1">
        <p:scale>
          <a:sx n="83" d="100"/>
          <a:sy n="83" d="100"/>
        </p:scale>
        <p:origin x="92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21B2-2342-C14C-A9F2-382BD911BC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D8ABCA-8AFC-3A47-BE1B-EED8D3E0E6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D5F814-EDAB-F642-8C6D-63D70793DCF3}"/>
              </a:ext>
            </a:extLst>
          </p:cNvPr>
          <p:cNvSpPr>
            <a:spLocks noGrp="1"/>
          </p:cNvSpPr>
          <p:nvPr>
            <p:ph type="dt" sz="half" idx="10"/>
          </p:nvPr>
        </p:nvSpPr>
        <p:spPr/>
        <p:txBody>
          <a:bodyPr/>
          <a:lstStyle/>
          <a:p>
            <a:fld id="{423C7D9D-84DB-8045-AC8B-1C732658210D}" type="datetimeFigureOut">
              <a:rPr lang="en-US" smtClean="0"/>
              <a:t>3/23/2023</a:t>
            </a:fld>
            <a:endParaRPr lang="en-US"/>
          </a:p>
        </p:txBody>
      </p:sp>
      <p:sp>
        <p:nvSpPr>
          <p:cNvPr id="5" name="Footer Placeholder 4">
            <a:extLst>
              <a:ext uri="{FF2B5EF4-FFF2-40B4-BE49-F238E27FC236}">
                <a16:creationId xmlns:a16="http://schemas.microsoft.com/office/drawing/2014/main" id="{21BBF8C5-4562-2643-8B58-981EC1A5E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7C89E-B529-F54A-8D78-FEE431FB02EF}"/>
              </a:ext>
            </a:extLst>
          </p:cNvPr>
          <p:cNvSpPr>
            <a:spLocks noGrp="1"/>
          </p:cNvSpPr>
          <p:nvPr>
            <p:ph type="sldNum" sz="quarter" idx="12"/>
          </p:nvPr>
        </p:nvSpPr>
        <p:spPr/>
        <p:txBody>
          <a:bodyPr/>
          <a:lstStyle/>
          <a:p>
            <a:fld id="{18A492BA-0B77-4544-94BC-A6898FC49B15}" type="slidenum">
              <a:rPr lang="en-US" smtClean="0"/>
              <a:t>‹#›</a:t>
            </a:fld>
            <a:endParaRPr lang="en-US"/>
          </a:p>
        </p:txBody>
      </p:sp>
    </p:spTree>
    <p:extLst>
      <p:ext uri="{BB962C8B-B14F-4D97-AF65-F5344CB8AC3E}">
        <p14:creationId xmlns:p14="http://schemas.microsoft.com/office/powerpoint/2010/main" val="1099135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72FEF-0BDA-D144-A276-447E1E6C85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8ACA70-9E03-664F-A4A5-866DD0366D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DB52B-2F1E-2446-B9ED-828939237520}"/>
              </a:ext>
            </a:extLst>
          </p:cNvPr>
          <p:cNvSpPr>
            <a:spLocks noGrp="1"/>
          </p:cNvSpPr>
          <p:nvPr>
            <p:ph type="dt" sz="half" idx="10"/>
          </p:nvPr>
        </p:nvSpPr>
        <p:spPr/>
        <p:txBody>
          <a:bodyPr/>
          <a:lstStyle/>
          <a:p>
            <a:fld id="{423C7D9D-84DB-8045-AC8B-1C732658210D}" type="datetimeFigureOut">
              <a:rPr lang="en-US" smtClean="0"/>
              <a:t>3/23/2023</a:t>
            </a:fld>
            <a:endParaRPr lang="en-US"/>
          </a:p>
        </p:txBody>
      </p:sp>
      <p:sp>
        <p:nvSpPr>
          <p:cNvPr id="5" name="Footer Placeholder 4">
            <a:extLst>
              <a:ext uri="{FF2B5EF4-FFF2-40B4-BE49-F238E27FC236}">
                <a16:creationId xmlns:a16="http://schemas.microsoft.com/office/drawing/2014/main" id="{DD5DBDB7-F96D-874A-843D-EA905C1C2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D4BA-F541-5646-82B3-37A3B1597BA3}"/>
              </a:ext>
            </a:extLst>
          </p:cNvPr>
          <p:cNvSpPr>
            <a:spLocks noGrp="1"/>
          </p:cNvSpPr>
          <p:nvPr>
            <p:ph type="sldNum" sz="quarter" idx="12"/>
          </p:nvPr>
        </p:nvSpPr>
        <p:spPr/>
        <p:txBody>
          <a:bodyPr/>
          <a:lstStyle/>
          <a:p>
            <a:fld id="{18A492BA-0B77-4544-94BC-A6898FC49B15}" type="slidenum">
              <a:rPr lang="en-US" smtClean="0"/>
              <a:t>‹#›</a:t>
            </a:fld>
            <a:endParaRPr lang="en-US"/>
          </a:p>
        </p:txBody>
      </p:sp>
    </p:spTree>
    <p:extLst>
      <p:ext uri="{BB962C8B-B14F-4D97-AF65-F5344CB8AC3E}">
        <p14:creationId xmlns:p14="http://schemas.microsoft.com/office/powerpoint/2010/main" val="199262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EF49E-1D9F-B544-9E3F-14FDD752C1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04A4F1-C950-7043-A00A-050FDE1FCC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562CB-FBC4-2744-A613-352BDB0B5237}"/>
              </a:ext>
            </a:extLst>
          </p:cNvPr>
          <p:cNvSpPr>
            <a:spLocks noGrp="1"/>
          </p:cNvSpPr>
          <p:nvPr>
            <p:ph type="dt" sz="half" idx="10"/>
          </p:nvPr>
        </p:nvSpPr>
        <p:spPr/>
        <p:txBody>
          <a:bodyPr/>
          <a:lstStyle/>
          <a:p>
            <a:fld id="{423C7D9D-84DB-8045-AC8B-1C732658210D}" type="datetimeFigureOut">
              <a:rPr lang="en-US" smtClean="0"/>
              <a:t>3/23/2023</a:t>
            </a:fld>
            <a:endParaRPr lang="en-US"/>
          </a:p>
        </p:txBody>
      </p:sp>
      <p:sp>
        <p:nvSpPr>
          <p:cNvPr id="5" name="Footer Placeholder 4">
            <a:extLst>
              <a:ext uri="{FF2B5EF4-FFF2-40B4-BE49-F238E27FC236}">
                <a16:creationId xmlns:a16="http://schemas.microsoft.com/office/drawing/2014/main" id="{5E25A32B-1810-D846-AA57-42B7CCA43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8862F-7D9A-824C-952D-87CBEAD07BD0}"/>
              </a:ext>
            </a:extLst>
          </p:cNvPr>
          <p:cNvSpPr>
            <a:spLocks noGrp="1"/>
          </p:cNvSpPr>
          <p:nvPr>
            <p:ph type="sldNum" sz="quarter" idx="12"/>
          </p:nvPr>
        </p:nvSpPr>
        <p:spPr/>
        <p:txBody>
          <a:bodyPr/>
          <a:lstStyle/>
          <a:p>
            <a:fld id="{18A492BA-0B77-4544-94BC-A6898FC49B15}" type="slidenum">
              <a:rPr lang="en-US" smtClean="0"/>
              <a:t>‹#›</a:t>
            </a:fld>
            <a:endParaRPr lang="en-US"/>
          </a:p>
        </p:txBody>
      </p:sp>
    </p:spTree>
    <p:extLst>
      <p:ext uri="{BB962C8B-B14F-4D97-AF65-F5344CB8AC3E}">
        <p14:creationId xmlns:p14="http://schemas.microsoft.com/office/powerpoint/2010/main" val="388283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2E6F3-E541-E949-9542-529F0DB61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B67218-2B34-D945-B2D3-0C3211ACB0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C7D3E-72C4-0747-91B7-3559EAC29155}"/>
              </a:ext>
            </a:extLst>
          </p:cNvPr>
          <p:cNvSpPr>
            <a:spLocks noGrp="1"/>
          </p:cNvSpPr>
          <p:nvPr>
            <p:ph type="dt" sz="half" idx="10"/>
          </p:nvPr>
        </p:nvSpPr>
        <p:spPr/>
        <p:txBody>
          <a:bodyPr/>
          <a:lstStyle/>
          <a:p>
            <a:fld id="{423C7D9D-84DB-8045-AC8B-1C732658210D}" type="datetimeFigureOut">
              <a:rPr lang="en-US" smtClean="0"/>
              <a:t>3/23/2023</a:t>
            </a:fld>
            <a:endParaRPr lang="en-US"/>
          </a:p>
        </p:txBody>
      </p:sp>
      <p:sp>
        <p:nvSpPr>
          <p:cNvPr id="5" name="Footer Placeholder 4">
            <a:extLst>
              <a:ext uri="{FF2B5EF4-FFF2-40B4-BE49-F238E27FC236}">
                <a16:creationId xmlns:a16="http://schemas.microsoft.com/office/drawing/2014/main" id="{DE6AB99A-2315-9144-8DD9-494D976F7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DC49BB-69C4-0349-B847-192E6F502F4D}"/>
              </a:ext>
            </a:extLst>
          </p:cNvPr>
          <p:cNvSpPr>
            <a:spLocks noGrp="1"/>
          </p:cNvSpPr>
          <p:nvPr>
            <p:ph type="sldNum" sz="quarter" idx="12"/>
          </p:nvPr>
        </p:nvSpPr>
        <p:spPr/>
        <p:txBody>
          <a:bodyPr/>
          <a:lstStyle/>
          <a:p>
            <a:fld id="{18A492BA-0B77-4544-94BC-A6898FC49B15}" type="slidenum">
              <a:rPr lang="en-US" smtClean="0"/>
              <a:t>‹#›</a:t>
            </a:fld>
            <a:endParaRPr lang="en-US"/>
          </a:p>
        </p:txBody>
      </p:sp>
    </p:spTree>
    <p:extLst>
      <p:ext uri="{BB962C8B-B14F-4D97-AF65-F5344CB8AC3E}">
        <p14:creationId xmlns:p14="http://schemas.microsoft.com/office/powerpoint/2010/main" val="265552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3197-C539-B644-AC5C-F3F63B15F8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CAE283-BE54-854A-A209-CE7D460AEC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D09188-25D9-6E4F-BE0F-858450C17B67}"/>
              </a:ext>
            </a:extLst>
          </p:cNvPr>
          <p:cNvSpPr>
            <a:spLocks noGrp="1"/>
          </p:cNvSpPr>
          <p:nvPr>
            <p:ph type="dt" sz="half" idx="10"/>
          </p:nvPr>
        </p:nvSpPr>
        <p:spPr/>
        <p:txBody>
          <a:bodyPr/>
          <a:lstStyle/>
          <a:p>
            <a:fld id="{423C7D9D-84DB-8045-AC8B-1C732658210D}" type="datetimeFigureOut">
              <a:rPr lang="en-US" smtClean="0"/>
              <a:t>3/23/2023</a:t>
            </a:fld>
            <a:endParaRPr lang="en-US"/>
          </a:p>
        </p:txBody>
      </p:sp>
      <p:sp>
        <p:nvSpPr>
          <p:cNvPr id="5" name="Footer Placeholder 4">
            <a:extLst>
              <a:ext uri="{FF2B5EF4-FFF2-40B4-BE49-F238E27FC236}">
                <a16:creationId xmlns:a16="http://schemas.microsoft.com/office/drawing/2014/main" id="{65578A94-A5A3-A249-9F36-71DB27054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EBC5B-A239-B04B-BDFE-158F93AB19D9}"/>
              </a:ext>
            </a:extLst>
          </p:cNvPr>
          <p:cNvSpPr>
            <a:spLocks noGrp="1"/>
          </p:cNvSpPr>
          <p:nvPr>
            <p:ph type="sldNum" sz="quarter" idx="12"/>
          </p:nvPr>
        </p:nvSpPr>
        <p:spPr/>
        <p:txBody>
          <a:bodyPr/>
          <a:lstStyle/>
          <a:p>
            <a:fld id="{18A492BA-0B77-4544-94BC-A6898FC49B15}" type="slidenum">
              <a:rPr lang="en-US" smtClean="0"/>
              <a:t>‹#›</a:t>
            </a:fld>
            <a:endParaRPr lang="en-US"/>
          </a:p>
        </p:txBody>
      </p:sp>
    </p:spTree>
    <p:extLst>
      <p:ext uri="{BB962C8B-B14F-4D97-AF65-F5344CB8AC3E}">
        <p14:creationId xmlns:p14="http://schemas.microsoft.com/office/powerpoint/2010/main" val="274995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341B-16B4-4043-BEEB-C91422FB2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F1BB85-5F94-CC42-B40E-D03FAC5A7F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F27608-42EE-2F48-B613-DCC6AEDF015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B19EEA-E115-1549-BE6B-008A9D33CF92}"/>
              </a:ext>
            </a:extLst>
          </p:cNvPr>
          <p:cNvSpPr>
            <a:spLocks noGrp="1"/>
          </p:cNvSpPr>
          <p:nvPr>
            <p:ph type="dt" sz="half" idx="10"/>
          </p:nvPr>
        </p:nvSpPr>
        <p:spPr/>
        <p:txBody>
          <a:bodyPr/>
          <a:lstStyle/>
          <a:p>
            <a:fld id="{423C7D9D-84DB-8045-AC8B-1C732658210D}" type="datetimeFigureOut">
              <a:rPr lang="en-US" smtClean="0"/>
              <a:t>3/23/2023</a:t>
            </a:fld>
            <a:endParaRPr lang="en-US"/>
          </a:p>
        </p:txBody>
      </p:sp>
      <p:sp>
        <p:nvSpPr>
          <p:cNvPr id="6" name="Footer Placeholder 5">
            <a:extLst>
              <a:ext uri="{FF2B5EF4-FFF2-40B4-BE49-F238E27FC236}">
                <a16:creationId xmlns:a16="http://schemas.microsoft.com/office/drawing/2014/main" id="{2DFD49C1-4463-7741-BB54-C455575C14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AF5028-25A5-5142-B94F-79726DFFA3B7}"/>
              </a:ext>
            </a:extLst>
          </p:cNvPr>
          <p:cNvSpPr>
            <a:spLocks noGrp="1"/>
          </p:cNvSpPr>
          <p:nvPr>
            <p:ph type="sldNum" sz="quarter" idx="12"/>
          </p:nvPr>
        </p:nvSpPr>
        <p:spPr/>
        <p:txBody>
          <a:bodyPr/>
          <a:lstStyle/>
          <a:p>
            <a:fld id="{18A492BA-0B77-4544-94BC-A6898FC49B15}" type="slidenum">
              <a:rPr lang="en-US" smtClean="0"/>
              <a:t>‹#›</a:t>
            </a:fld>
            <a:endParaRPr lang="en-US"/>
          </a:p>
        </p:txBody>
      </p:sp>
    </p:spTree>
    <p:extLst>
      <p:ext uri="{BB962C8B-B14F-4D97-AF65-F5344CB8AC3E}">
        <p14:creationId xmlns:p14="http://schemas.microsoft.com/office/powerpoint/2010/main" val="222049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F8F39-E565-2A49-A843-40FCC44DF7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637A3F-92E1-C44E-A220-9EE7F550C8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4D92F4-AD44-464A-AF2F-22C4817F93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08246F-3543-FC43-AAE7-943407BEA3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C62385-B7EF-754C-AB7D-FC36A18600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BDBE5C-B68D-0B42-A85A-3B75EEDDE24F}"/>
              </a:ext>
            </a:extLst>
          </p:cNvPr>
          <p:cNvSpPr>
            <a:spLocks noGrp="1"/>
          </p:cNvSpPr>
          <p:nvPr>
            <p:ph type="dt" sz="half" idx="10"/>
          </p:nvPr>
        </p:nvSpPr>
        <p:spPr/>
        <p:txBody>
          <a:bodyPr/>
          <a:lstStyle/>
          <a:p>
            <a:fld id="{423C7D9D-84DB-8045-AC8B-1C732658210D}" type="datetimeFigureOut">
              <a:rPr lang="en-US" smtClean="0"/>
              <a:t>3/23/2023</a:t>
            </a:fld>
            <a:endParaRPr lang="en-US"/>
          </a:p>
        </p:txBody>
      </p:sp>
      <p:sp>
        <p:nvSpPr>
          <p:cNvPr id="8" name="Footer Placeholder 7">
            <a:extLst>
              <a:ext uri="{FF2B5EF4-FFF2-40B4-BE49-F238E27FC236}">
                <a16:creationId xmlns:a16="http://schemas.microsoft.com/office/drawing/2014/main" id="{9222E9A5-F98C-5B40-972E-4CA5CF08C7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A3D664-5A1B-0C41-9103-431C22632973}"/>
              </a:ext>
            </a:extLst>
          </p:cNvPr>
          <p:cNvSpPr>
            <a:spLocks noGrp="1"/>
          </p:cNvSpPr>
          <p:nvPr>
            <p:ph type="sldNum" sz="quarter" idx="12"/>
          </p:nvPr>
        </p:nvSpPr>
        <p:spPr/>
        <p:txBody>
          <a:bodyPr/>
          <a:lstStyle/>
          <a:p>
            <a:fld id="{18A492BA-0B77-4544-94BC-A6898FC49B15}" type="slidenum">
              <a:rPr lang="en-US" smtClean="0"/>
              <a:t>‹#›</a:t>
            </a:fld>
            <a:endParaRPr lang="en-US"/>
          </a:p>
        </p:txBody>
      </p:sp>
    </p:spTree>
    <p:extLst>
      <p:ext uri="{BB962C8B-B14F-4D97-AF65-F5344CB8AC3E}">
        <p14:creationId xmlns:p14="http://schemas.microsoft.com/office/powerpoint/2010/main" val="335331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47FE-13D8-1743-996F-11392A7A19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146968-BD9F-F74E-B2A5-3544C0521205}"/>
              </a:ext>
            </a:extLst>
          </p:cNvPr>
          <p:cNvSpPr>
            <a:spLocks noGrp="1"/>
          </p:cNvSpPr>
          <p:nvPr>
            <p:ph type="dt" sz="half" idx="10"/>
          </p:nvPr>
        </p:nvSpPr>
        <p:spPr/>
        <p:txBody>
          <a:bodyPr/>
          <a:lstStyle/>
          <a:p>
            <a:fld id="{423C7D9D-84DB-8045-AC8B-1C732658210D}" type="datetimeFigureOut">
              <a:rPr lang="en-US" smtClean="0"/>
              <a:t>3/23/2023</a:t>
            </a:fld>
            <a:endParaRPr lang="en-US"/>
          </a:p>
        </p:txBody>
      </p:sp>
      <p:sp>
        <p:nvSpPr>
          <p:cNvPr id="4" name="Footer Placeholder 3">
            <a:extLst>
              <a:ext uri="{FF2B5EF4-FFF2-40B4-BE49-F238E27FC236}">
                <a16:creationId xmlns:a16="http://schemas.microsoft.com/office/drawing/2014/main" id="{AE82B7BE-3723-6045-827F-CB533CB015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95DEA8-9EE6-6F4F-8430-B8F69FBE276F}"/>
              </a:ext>
            </a:extLst>
          </p:cNvPr>
          <p:cNvSpPr>
            <a:spLocks noGrp="1"/>
          </p:cNvSpPr>
          <p:nvPr>
            <p:ph type="sldNum" sz="quarter" idx="12"/>
          </p:nvPr>
        </p:nvSpPr>
        <p:spPr/>
        <p:txBody>
          <a:bodyPr/>
          <a:lstStyle/>
          <a:p>
            <a:fld id="{18A492BA-0B77-4544-94BC-A6898FC49B15}" type="slidenum">
              <a:rPr lang="en-US" smtClean="0"/>
              <a:t>‹#›</a:t>
            </a:fld>
            <a:endParaRPr lang="en-US"/>
          </a:p>
        </p:txBody>
      </p:sp>
    </p:spTree>
    <p:extLst>
      <p:ext uri="{BB962C8B-B14F-4D97-AF65-F5344CB8AC3E}">
        <p14:creationId xmlns:p14="http://schemas.microsoft.com/office/powerpoint/2010/main" val="115526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516917-7157-4A40-93A1-F4E0471A8088}"/>
              </a:ext>
            </a:extLst>
          </p:cNvPr>
          <p:cNvSpPr>
            <a:spLocks noGrp="1"/>
          </p:cNvSpPr>
          <p:nvPr>
            <p:ph type="dt" sz="half" idx="10"/>
          </p:nvPr>
        </p:nvSpPr>
        <p:spPr/>
        <p:txBody>
          <a:bodyPr/>
          <a:lstStyle/>
          <a:p>
            <a:fld id="{423C7D9D-84DB-8045-AC8B-1C732658210D}" type="datetimeFigureOut">
              <a:rPr lang="en-US" smtClean="0"/>
              <a:t>3/23/2023</a:t>
            </a:fld>
            <a:endParaRPr lang="en-US"/>
          </a:p>
        </p:txBody>
      </p:sp>
      <p:sp>
        <p:nvSpPr>
          <p:cNvPr id="3" name="Footer Placeholder 2">
            <a:extLst>
              <a:ext uri="{FF2B5EF4-FFF2-40B4-BE49-F238E27FC236}">
                <a16:creationId xmlns:a16="http://schemas.microsoft.com/office/drawing/2014/main" id="{1749660E-0CC0-9041-A64F-2B2923A599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B948BC-CD51-8946-B4A1-139E77F71D6A}"/>
              </a:ext>
            </a:extLst>
          </p:cNvPr>
          <p:cNvSpPr>
            <a:spLocks noGrp="1"/>
          </p:cNvSpPr>
          <p:nvPr>
            <p:ph type="sldNum" sz="quarter" idx="12"/>
          </p:nvPr>
        </p:nvSpPr>
        <p:spPr/>
        <p:txBody>
          <a:bodyPr/>
          <a:lstStyle/>
          <a:p>
            <a:fld id="{18A492BA-0B77-4544-94BC-A6898FC49B15}" type="slidenum">
              <a:rPr lang="en-US" smtClean="0"/>
              <a:t>‹#›</a:t>
            </a:fld>
            <a:endParaRPr lang="en-US"/>
          </a:p>
        </p:txBody>
      </p:sp>
    </p:spTree>
    <p:extLst>
      <p:ext uri="{BB962C8B-B14F-4D97-AF65-F5344CB8AC3E}">
        <p14:creationId xmlns:p14="http://schemas.microsoft.com/office/powerpoint/2010/main" val="3069485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A1E8-F055-D24E-8CB9-1DFACDE6C7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828504-25DA-2949-B5FD-C54971447C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12B832-149D-064E-83D1-FED7A42D0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F30BA9-DCC0-4747-A75F-D844F816DF95}"/>
              </a:ext>
            </a:extLst>
          </p:cNvPr>
          <p:cNvSpPr>
            <a:spLocks noGrp="1"/>
          </p:cNvSpPr>
          <p:nvPr>
            <p:ph type="dt" sz="half" idx="10"/>
          </p:nvPr>
        </p:nvSpPr>
        <p:spPr/>
        <p:txBody>
          <a:bodyPr/>
          <a:lstStyle/>
          <a:p>
            <a:fld id="{423C7D9D-84DB-8045-AC8B-1C732658210D}" type="datetimeFigureOut">
              <a:rPr lang="en-US" smtClean="0"/>
              <a:t>3/23/2023</a:t>
            </a:fld>
            <a:endParaRPr lang="en-US"/>
          </a:p>
        </p:txBody>
      </p:sp>
      <p:sp>
        <p:nvSpPr>
          <p:cNvPr id="6" name="Footer Placeholder 5">
            <a:extLst>
              <a:ext uri="{FF2B5EF4-FFF2-40B4-BE49-F238E27FC236}">
                <a16:creationId xmlns:a16="http://schemas.microsoft.com/office/drawing/2014/main" id="{E4163001-0EC3-B04B-8D76-3E1E6F108C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F8CEE9-B9AE-2443-A742-67E3FC8FF29D}"/>
              </a:ext>
            </a:extLst>
          </p:cNvPr>
          <p:cNvSpPr>
            <a:spLocks noGrp="1"/>
          </p:cNvSpPr>
          <p:nvPr>
            <p:ph type="sldNum" sz="quarter" idx="12"/>
          </p:nvPr>
        </p:nvSpPr>
        <p:spPr/>
        <p:txBody>
          <a:bodyPr/>
          <a:lstStyle/>
          <a:p>
            <a:fld id="{18A492BA-0B77-4544-94BC-A6898FC49B15}" type="slidenum">
              <a:rPr lang="en-US" smtClean="0"/>
              <a:t>‹#›</a:t>
            </a:fld>
            <a:endParaRPr lang="en-US"/>
          </a:p>
        </p:txBody>
      </p:sp>
    </p:spTree>
    <p:extLst>
      <p:ext uri="{BB962C8B-B14F-4D97-AF65-F5344CB8AC3E}">
        <p14:creationId xmlns:p14="http://schemas.microsoft.com/office/powerpoint/2010/main" val="251401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DB7E-491A-3149-813A-59CA2EA845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46D340-C3A1-7040-87DB-31E2D179F5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9472A6-6423-C142-A787-1FAFB80F9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5C261C-9877-904A-A255-701C51816FED}"/>
              </a:ext>
            </a:extLst>
          </p:cNvPr>
          <p:cNvSpPr>
            <a:spLocks noGrp="1"/>
          </p:cNvSpPr>
          <p:nvPr>
            <p:ph type="dt" sz="half" idx="10"/>
          </p:nvPr>
        </p:nvSpPr>
        <p:spPr/>
        <p:txBody>
          <a:bodyPr/>
          <a:lstStyle/>
          <a:p>
            <a:fld id="{423C7D9D-84DB-8045-AC8B-1C732658210D}" type="datetimeFigureOut">
              <a:rPr lang="en-US" smtClean="0"/>
              <a:t>3/23/2023</a:t>
            </a:fld>
            <a:endParaRPr lang="en-US"/>
          </a:p>
        </p:txBody>
      </p:sp>
      <p:sp>
        <p:nvSpPr>
          <p:cNvPr id="6" name="Footer Placeholder 5">
            <a:extLst>
              <a:ext uri="{FF2B5EF4-FFF2-40B4-BE49-F238E27FC236}">
                <a16:creationId xmlns:a16="http://schemas.microsoft.com/office/drawing/2014/main" id="{821A55B2-8B33-A542-B173-F1C6906FDA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F2D044-F0BF-114A-A4E8-9C2801617965}"/>
              </a:ext>
            </a:extLst>
          </p:cNvPr>
          <p:cNvSpPr>
            <a:spLocks noGrp="1"/>
          </p:cNvSpPr>
          <p:nvPr>
            <p:ph type="sldNum" sz="quarter" idx="12"/>
          </p:nvPr>
        </p:nvSpPr>
        <p:spPr/>
        <p:txBody>
          <a:bodyPr/>
          <a:lstStyle/>
          <a:p>
            <a:fld id="{18A492BA-0B77-4544-94BC-A6898FC49B15}" type="slidenum">
              <a:rPr lang="en-US" smtClean="0"/>
              <a:t>‹#›</a:t>
            </a:fld>
            <a:endParaRPr lang="en-US"/>
          </a:p>
        </p:txBody>
      </p:sp>
    </p:spTree>
    <p:extLst>
      <p:ext uri="{BB962C8B-B14F-4D97-AF65-F5344CB8AC3E}">
        <p14:creationId xmlns:p14="http://schemas.microsoft.com/office/powerpoint/2010/main" val="2003616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5D5B2F-8E01-8E49-A097-69C6C19B6F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9F50FF-B24B-2C4C-A78C-F78EB23C8D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E8843-6724-8243-831D-053E6020CB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C7D9D-84DB-8045-AC8B-1C732658210D}" type="datetimeFigureOut">
              <a:rPr lang="en-US" smtClean="0"/>
              <a:t>3/23/2023</a:t>
            </a:fld>
            <a:endParaRPr lang="en-US"/>
          </a:p>
        </p:txBody>
      </p:sp>
      <p:sp>
        <p:nvSpPr>
          <p:cNvPr id="5" name="Footer Placeholder 4">
            <a:extLst>
              <a:ext uri="{FF2B5EF4-FFF2-40B4-BE49-F238E27FC236}">
                <a16:creationId xmlns:a16="http://schemas.microsoft.com/office/drawing/2014/main" id="{748A8F77-C48A-464D-852B-493D4B1D5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E87E0F-F8D3-7B4D-8739-8E99BDF4E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492BA-0B77-4544-94BC-A6898FC49B15}" type="slidenum">
              <a:rPr lang="en-US" smtClean="0"/>
              <a:t>‹#›</a:t>
            </a:fld>
            <a:endParaRPr lang="en-US"/>
          </a:p>
        </p:txBody>
      </p:sp>
    </p:spTree>
    <p:extLst>
      <p:ext uri="{BB962C8B-B14F-4D97-AF65-F5344CB8AC3E}">
        <p14:creationId xmlns:p14="http://schemas.microsoft.com/office/powerpoint/2010/main" val="1499624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tif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tiff"/></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7.tiff"/><Relationship Id="rId5" Type="http://schemas.openxmlformats.org/officeDocument/2006/relationships/image" Target="../media/image1.tiff"/><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tiff"/><Relationship Id="rId4" Type="http://schemas.openxmlformats.org/officeDocument/2006/relationships/image" Target="../media/image1.tiff"/></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tiff"/><Relationship Id="rId4" Type="http://schemas.openxmlformats.org/officeDocument/2006/relationships/image" Target="../media/image1.tiff"/></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tiff"/><Relationship Id="rId4" Type="http://schemas.openxmlformats.org/officeDocument/2006/relationships/image" Target="../media/image1.tiff"/></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7.tiff"/><Relationship Id="rId5" Type="http://schemas.openxmlformats.org/officeDocument/2006/relationships/image" Target="../media/image1.tiff"/><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tif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tiff"/></Relationships>
</file>

<file path=ppt/slides/_rels/slide3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tif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a:off x="541680" y="3246111"/>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187770" y="2111990"/>
            <a:ext cx="8629258" cy="1200329"/>
          </a:xfrm>
          <a:prstGeom prst="rect">
            <a:avLst/>
          </a:prstGeom>
          <a:noFill/>
        </p:spPr>
        <p:txBody>
          <a:bodyPr wrap="square" rtlCol="0">
            <a:spAutoFit/>
          </a:bodyPr>
          <a:lstStyle/>
          <a:p>
            <a:pPr algn="just"/>
            <a:r>
              <a:rPr lang="tr-TR" b="1" dirty="0">
                <a:solidFill>
                  <a:schemeClr val="accent1">
                    <a:lumMod val="75000"/>
                  </a:schemeClr>
                </a:solidFill>
              </a:rPr>
              <a:t>AMAÇ . 1</a:t>
            </a:r>
            <a:endParaRPr lang="en-US" b="1" dirty="0">
              <a:solidFill>
                <a:schemeClr val="accent1">
                  <a:lumMod val="75000"/>
                </a:schemeClr>
              </a:solidFill>
            </a:endParaRPr>
          </a:p>
          <a:p>
            <a:pPr algn="just"/>
            <a:r>
              <a:rPr lang="tr-TR" dirty="0">
                <a:solidFill>
                  <a:schemeClr val="accent1">
                    <a:lumMod val="75000"/>
                  </a:schemeClr>
                </a:solidFill>
              </a:rPr>
              <a:t>Araştırma üniversitesi misyonuyla evrensel düzeyde bilgi üretmek</a:t>
            </a:r>
            <a:endParaRPr lang="en-US" dirty="0">
              <a:solidFill>
                <a:schemeClr val="accent1">
                  <a:lumMod val="75000"/>
                </a:schemeClr>
              </a:solidFill>
            </a:endParaRPr>
          </a:p>
          <a:p>
            <a:pPr algn="just"/>
            <a:r>
              <a:rPr lang="tr-TR" b="1" dirty="0">
                <a:solidFill>
                  <a:schemeClr val="accent1">
                    <a:lumMod val="75000"/>
                  </a:schemeClr>
                </a:solidFill>
              </a:rPr>
              <a:t>Hedef 1.1</a:t>
            </a:r>
            <a:endParaRPr lang="en-US" b="1" dirty="0">
              <a:solidFill>
                <a:schemeClr val="accent1">
                  <a:lumMod val="75000"/>
                </a:schemeClr>
              </a:solidFill>
            </a:endParaRPr>
          </a:p>
          <a:p>
            <a:pPr algn="just"/>
            <a:r>
              <a:rPr lang="tr-TR" b="1" dirty="0">
                <a:solidFill>
                  <a:schemeClr val="accent1">
                    <a:lumMod val="75000"/>
                  </a:schemeClr>
                </a:solidFill>
              </a:rPr>
              <a:t>Temel araştırmalara (temel bilim, mühendislik ve mimarlık) verilen desteği artırmak</a:t>
            </a:r>
            <a:endParaRPr lang="en-US" dirty="0">
              <a:solidFill>
                <a:schemeClr val="accent1">
                  <a:lumMod val="75000"/>
                </a:schemeClr>
              </a:solidFill>
            </a:endParaRPr>
          </a:p>
        </p:txBody>
      </p:sp>
      <p:pic>
        <p:nvPicPr>
          <p:cNvPr id="16" name="Picture 15">
            <a:extLst>
              <a:ext uri="{FF2B5EF4-FFF2-40B4-BE49-F238E27FC236}">
                <a16:creationId xmlns:a16="http://schemas.microsoft.com/office/drawing/2014/main" id="{89DAFDCF-1D7E-F641-94BB-527F55D4CC3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59175" y="2256258"/>
            <a:ext cx="953009" cy="794175"/>
          </a:xfrm>
          <a:prstGeom prst="rect">
            <a:avLst/>
          </a:prstGeom>
        </p:spPr>
      </p:pic>
      <p:pic>
        <p:nvPicPr>
          <p:cNvPr id="17" name="Picture 16">
            <a:extLst>
              <a:ext uri="{FF2B5EF4-FFF2-40B4-BE49-F238E27FC236}">
                <a16:creationId xmlns:a16="http://schemas.microsoft.com/office/drawing/2014/main" id="{E38E994E-8119-264D-8E15-698CB024314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80234" y="4613413"/>
            <a:ext cx="866113" cy="879039"/>
          </a:xfrm>
          <a:prstGeom prst="rect">
            <a:avLst/>
          </a:prstGeom>
        </p:spPr>
      </p:pic>
      <p:sp>
        <p:nvSpPr>
          <p:cNvPr id="15" name="Dikdörtgen 7">
            <a:extLst>
              <a:ext uri="{FF2B5EF4-FFF2-40B4-BE49-F238E27FC236}">
                <a16:creationId xmlns:a16="http://schemas.microsoft.com/office/drawing/2014/main" id="{4CA90333-EAC0-D341-BA10-82A624EE6C8A}"/>
              </a:ext>
            </a:extLst>
          </p:cNvPr>
          <p:cNvSpPr>
            <a:spLocks noChangeArrowheads="1"/>
          </p:cNvSpPr>
          <p:nvPr/>
        </p:nvSpPr>
        <p:spPr bwMode="auto">
          <a:xfrm>
            <a:off x="-1" y="34861"/>
            <a:ext cx="12192001" cy="1708032"/>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sp>
        <p:nvSpPr>
          <p:cNvPr id="18" name="Rectangle 17">
            <a:extLst>
              <a:ext uri="{FF2B5EF4-FFF2-40B4-BE49-F238E27FC236}">
                <a16:creationId xmlns:a16="http://schemas.microsoft.com/office/drawing/2014/main" id="{1389762D-88C7-7B4A-93CE-ADEBE21C6D7E}"/>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pic>
        <p:nvPicPr>
          <p:cNvPr id="19" name="Resim 8">
            <a:extLst>
              <a:ext uri="{FF2B5EF4-FFF2-40B4-BE49-F238E27FC236}">
                <a16:creationId xmlns:a16="http://schemas.microsoft.com/office/drawing/2014/main" id="{43A8F248-7299-8940-B12F-7F4829E9B3A5}"/>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47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rot="10800000">
            <a:off x="670571" y="2833297"/>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614673" y="1937849"/>
            <a:ext cx="8880120" cy="1754326"/>
          </a:xfrm>
          <a:prstGeom prst="rect">
            <a:avLst/>
          </a:prstGeom>
          <a:noFill/>
        </p:spPr>
        <p:txBody>
          <a:bodyPr wrap="square" rtlCol="0">
            <a:spAutoFit/>
          </a:bodyPr>
          <a:lstStyle/>
          <a:p>
            <a:pPr algn="just"/>
            <a:r>
              <a:rPr lang="tr-TR" dirty="0" err="1">
                <a:solidFill>
                  <a:schemeClr val="accent4"/>
                </a:solidFill>
              </a:rPr>
              <a:t>İYTE’nin</a:t>
            </a:r>
            <a:r>
              <a:rPr lang="tr-TR" dirty="0">
                <a:solidFill>
                  <a:schemeClr val="accent4"/>
                </a:solidFill>
              </a:rPr>
              <a:t> belirlemiş olduğu öncelikli alanlardaki başarımı seviyesinin arttırılması için eşleştiği üniversitelerle birlikte ortak proje yazılmaya başlamıştır</a:t>
            </a:r>
            <a:r>
              <a:rPr lang="tr-TR" dirty="0"/>
              <a:t>.</a:t>
            </a:r>
            <a:endParaRPr lang="tr-TR" dirty="0">
              <a:solidFill>
                <a:srgbClr val="C00000"/>
              </a:solidFill>
            </a:endParaRPr>
          </a:p>
          <a:p>
            <a:pPr algn="just"/>
            <a:endParaRPr lang="tr-TR" dirty="0">
              <a:solidFill>
                <a:srgbClr val="C00000"/>
              </a:solidFill>
            </a:endParaRPr>
          </a:p>
          <a:p>
            <a:pPr algn="just"/>
            <a:endParaRPr lang="tr-TR" b="1" dirty="0">
              <a:solidFill>
                <a:srgbClr val="C00000"/>
              </a:solidFill>
            </a:endParaRPr>
          </a:p>
          <a:p>
            <a:pPr algn="just"/>
            <a:endParaRPr lang="tr-TR" b="1" dirty="0">
              <a:solidFill>
                <a:srgbClr val="C00000"/>
              </a:solidFill>
            </a:endParaRPr>
          </a:p>
          <a:p>
            <a:pPr algn="just"/>
            <a:endParaRPr lang="en-US" dirty="0">
              <a:solidFill>
                <a:schemeClr val="accent1">
                  <a:lumMod val="75000"/>
                </a:schemeClr>
              </a:solidFill>
            </a:endParaRPr>
          </a:p>
        </p:txBody>
      </p:sp>
      <p:sp>
        <p:nvSpPr>
          <p:cNvPr id="3" name="TextBox 2">
            <a:extLst>
              <a:ext uri="{FF2B5EF4-FFF2-40B4-BE49-F238E27FC236}">
                <a16:creationId xmlns:a16="http://schemas.microsoft.com/office/drawing/2014/main" id="{B9292ED3-5B67-2842-9834-5ADDA5A12374}"/>
              </a:ext>
            </a:extLst>
          </p:cNvPr>
          <p:cNvSpPr txBox="1"/>
          <p:nvPr/>
        </p:nvSpPr>
        <p:spPr>
          <a:xfrm>
            <a:off x="870512" y="1937849"/>
            <a:ext cx="820800" cy="830997"/>
          </a:xfrm>
          <a:prstGeom prst="rect">
            <a:avLst/>
          </a:prstGeom>
          <a:solidFill>
            <a:schemeClr val="accent4"/>
          </a:solidFill>
        </p:spPr>
        <p:txBody>
          <a:bodyPr wrap="square" rtlCol="0">
            <a:spAutoFit/>
          </a:bodyPr>
          <a:lstStyle/>
          <a:p>
            <a:r>
              <a:rPr lang="en-US" sz="4800" dirty="0">
                <a:solidFill>
                  <a:schemeClr val="bg1"/>
                </a:solidFill>
              </a:rPr>
              <a:t> </a:t>
            </a:r>
            <a:r>
              <a:rPr lang="tr-TR" sz="4800" dirty="0">
                <a:solidFill>
                  <a:schemeClr val="bg1"/>
                </a:solidFill>
              </a:rPr>
              <a:t>Ö</a:t>
            </a:r>
          </a:p>
        </p:txBody>
      </p:sp>
      <p:pic>
        <p:nvPicPr>
          <p:cNvPr id="10" name="Picture 9">
            <a:extLst>
              <a:ext uri="{FF2B5EF4-FFF2-40B4-BE49-F238E27FC236}">
                <a16:creationId xmlns:a16="http://schemas.microsoft.com/office/drawing/2014/main" id="{18F66E7F-8894-1842-9E46-E3FDC4C528C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34656" y="4175820"/>
            <a:ext cx="753036" cy="833718"/>
          </a:xfrm>
          <a:prstGeom prst="rect">
            <a:avLst/>
          </a:prstGeom>
        </p:spPr>
      </p:pic>
      <p:sp>
        <p:nvSpPr>
          <p:cNvPr id="14" name="Dikdörtgen 7">
            <a:extLst>
              <a:ext uri="{FF2B5EF4-FFF2-40B4-BE49-F238E27FC236}">
                <a16:creationId xmlns:a16="http://schemas.microsoft.com/office/drawing/2014/main" id="{0AC271E8-5331-734A-85D0-5103102EF268}"/>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6" name="Resim 8">
            <a:extLst>
              <a:ext uri="{FF2B5EF4-FFF2-40B4-BE49-F238E27FC236}">
                <a16:creationId xmlns:a16="http://schemas.microsoft.com/office/drawing/2014/main" id="{2A67F85D-E112-6042-BF12-1BFED836D148}"/>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A1A2B054-0109-D44A-AC2B-DDBB338EE650}"/>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4090487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a:off x="648695" y="2874885"/>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048776" y="1904156"/>
            <a:ext cx="8629258" cy="1754326"/>
          </a:xfrm>
          <a:prstGeom prst="rect">
            <a:avLst/>
          </a:prstGeom>
          <a:noFill/>
        </p:spPr>
        <p:txBody>
          <a:bodyPr wrap="square" rtlCol="0">
            <a:spAutoFit/>
          </a:bodyPr>
          <a:lstStyle/>
          <a:p>
            <a:pPr algn="just"/>
            <a:r>
              <a:rPr lang="tr-TR" b="1" dirty="0">
                <a:solidFill>
                  <a:schemeClr val="accent1">
                    <a:lumMod val="75000"/>
                  </a:schemeClr>
                </a:solidFill>
              </a:rPr>
              <a:t>AMAÇ . 2</a:t>
            </a:r>
          </a:p>
          <a:p>
            <a:pPr algn="just"/>
            <a:r>
              <a:rPr lang="tr-TR" b="1" dirty="0">
                <a:solidFill>
                  <a:schemeClr val="accent1">
                    <a:lumMod val="75000"/>
                  </a:schemeClr>
                </a:solidFill>
              </a:rPr>
              <a:t>Üretilen bilgi ve teknolojiyi topluma ve sanayiye transfer etmek</a:t>
            </a:r>
          </a:p>
          <a:p>
            <a:pPr algn="just"/>
            <a:endParaRPr lang="tr-TR" b="1" dirty="0">
              <a:solidFill>
                <a:schemeClr val="accent1">
                  <a:lumMod val="75000"/>
                </a:schemeClr>
              </a:solidFill>
            </a:endParaRPr>
          </a:p>
          <a:p>
            <a:pPr algn="just"/>
            <a:r>
              <a:rPr lang="tr-TR" b="1" dirty="0">
                <a:solidFill>
                  <a:schemeClr val="accent1">
                    <a:lumMod val="75000"/>
                  </a:schemeClr>
                </a:solidFill>
              </a:rPr>
              <a:t>Hedef 2.1.</a:t>
            </a:r>
          </a:p>
          <a:p>
            <a:pPr algn="just"/>
            <a:r>
              <a:rPr lang="tr-TR" b="1" dirty="0">
                <a:solidFill>
                  <a:schemeClr val="accent1">
                    <a:lumMod val="75000"/>
                  </a:schemeClr>
                </a:solidFill>
              </a:rPr>
              <a:t>Temel araştırmalardan yola çıkarak bilgi ve teknoloji transferi için kolaylaştırıcı ara yüzleri oluşturmak ve faaliyetleri geliştirmek</a:t>
            </a:r>
          </a:p>
        </p:txBody>
      </p:sp>
      <p:pic>
        <p:nvPicPr>
          <p:cNvPr id="16" name="Picture 15">
            <a:extLst>
              <a:ext uri="{FF2B5EF4-FFF2-40B4-BE49-F238E27FC236}">
                <a16:creationId xmlns:a16="http://schemas.microsoft.com/office/drawing/2014/main" id="{89DAFDCF-1D7E-F641-94BB-527F55D4CC3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66192" y="1823028"/>
            <a:ext cx="953009" cy="794175"/>
          </a:xfrm>
          <a:prstGeom prst="rect">
            <a:avLst/>
          </a:prstGeom>
        </p:spPr>
      </p:pic>
      <p:pic>
        <p:nvPicPr>
          <p:cNvPr id="17" name="Picture 16">
            <a:extLst>
              <a:ext uri="{FF2B5EF4-FFF2-40B4-BE49-F238E27FC236}">
                <a16:creationId xmlns:a16="http://schemas.microsoft.com/office/drawing/2014/main" id="{E38E994E-8119-264D-8E15-698CB024314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45389" y="4325195"/>
            <a:ext cx="866113" cy="879039"/>
          </a:xfrm>
          <a:prstGeom prst="rect">
            <a:avLst/>
          </a:prstGeom>
        </p:spPr>
      </p:pic>
      <p:sp>
        <p:nvSpPr>
          <p:cNvPr id="14" name="Dikdörtgen 7">
            <a:extLst>
              <a:ext uri="{FF2B5EF4-FFF2-40B4-BE49-F238E27FC236}">
                <a16:creationId xmlns:a16="http://schemas.microsoft.com/office/drawing/2014/main" id="{91F8A44E-EB6A-3240-B14C-4A8C4F896D4D}"/>
              </a:ext>
            </a:extLst>
          </p:cNvPr>
          <p:cNvSpPr>
            <a:spLocks noChangeArrowheads="1"/>
          </p:cNvSpPr>
          <p:nvPr/>
        </p:nvSpPr>
        <p:spPr bwMode="auto">
          <a:xfrm>
            <a:off x="-1" y="34861"/>
            <a:ext cx="12192001" cy="1708032"/>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8" name="Resim 8">
            <a:extLst>
              <a:ext uri="{FF2B5EF4-FFF2-40B4-BE49-F238E27FC236}">
                <a16:creationId xmlns:a16="http://schemas.microsoft.com/office/drawing/2014/main" id="{089E6EB3-5359-044A-813A-A82945F37998}"/>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98082F4B-E980-4149-8117-8FEC5196A1C2}"/>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288792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rot="16200000">
            <a:off x="686912" y="2996683"/>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614673" y="1999633"/>
            <a:ext cx="8880120" cy="3139321"/>
          </a:xfrm>
          <a:prstGeom prst="rect">
            <a:avLst/>
          </a:prstGeom>
          <a:noFill/>
        </p:spPr>
        <p:txBody>
          <a:bodyPr wrap="square" rtlCol="0">
            <a:spAutoFit/>
          </a:bodyPr>
          <a:lstStyle/>
          <a:p>
            <a:pPr algn="just"/>
            <a:r>
              <a:rPr lang="tr-TR" dirty="0">
                <a:solidFill>
                  <a:schemeClr val="accent6"/>
                </a:solidFill>
              </a:rPr>
              <a:t>Enstitü bünyesinde faaliyet gösteren Fikri ve Sınaî Mülkiyet Hakları Değerlendirme, Destekleme Kurulu patent süreçlerinde karar mercii olup, destek ve portföy ile ilgili diğer kararları almaktadır. Patent süreçleri Araştırmalar Direktörlüğü ve İYTE Atmosfer TTO tarafından koordineli olarak yürütülmektedir. Buluş bildirimleri alınmakta, destek kararı verilen buluşlar için tarifname hazırlanmakta ve akademisyenlerin onayı ile başvurular gerçekleştirilmektedir. Patentlere ilişkin farkındalığın ve buluş bildirim sayılarının artırılması için, farklı hedef kitlelere genel ve tematik etkinlikler düzenlenmektedir.</a:t>
            </a:r>
          </a:p>
          <a:p>
            <a:pPr algn="just"/>
            <a:endParaRPr lang="tr-TR" b="1" dirty="0">
              <a:solidFill>
                <a:schemeClr val="accent6"/>
              </a:solidFill>
            </a:endParaRPr>
          </a:p>
          <a:p>
            <a:pPr algn="just"/>
            <a:endParaRPr lang="tr-TR" b="1" dirty="0">
              <a:solidFill>
                <a:schemeClr val="accent6"/>
              </a:solidFill>
            </a:endParaRPr>
          </a:p>
          <a:p>
            <a:pPr algn="just"/>
            <a:endParaRPr lang="tr-TR" b="1" dirty="0">
              <a:solidFill>
                <a:schemeClr val="accent6"/>
              </a:solidFill>
            </a:endParaRPr>
          </a:p>
          <a:p>
            <a:pPr algn="just"/>
            <a:r>
              <a:rPr lang="tr-TR" dirty="0">
                <a:solidFill>
                  <a:schemeClr val="accent6"/>
                </a:solidFill>
              </a:rPr>
              <a:t> </a:t>
            </a:r>
            <a:endParaRPr lang="en-US" dirty="0">
              <a:solidFill>
                <a:schemeClr val="accent1">
                  <a:lumMod val="75000"/>
                </a:schemeClr>
              </a:solidFill>
            </a:endParaRPr>
          </a:p>
        </p:txBody>
      </p:sp>
      <p:sp>
        <p:nvSpPr>
          <p:cNvPr id="3" name="TextBox 2">
            <a:extLst>
              <a:ext uri="{FF2B5EF4-FFF2-40B4-BE49-F238E27FC236}">
                <a16:creationId xmlns:a16="http://schemas.microsoft.com/office/drawing/2014/main" id="{B9292ED3-5B67-2842-9834-5ADDA5A12374}"/>
              </a:ext>
            </a:extLst>
          </p:cNvPr>
          <p:cNvSpPr txBox="1"/>
          <p:nvPr/>
        </p:nvSpPr>
        <p:spPr>
          <a:xfrm>
            <a:off x="870512" y="1999633"/>
            <a:ext cx="820800" cy="830997"/>
          </a:xfrm>
          <a:prstGeom prst="rect">
            <a:avLst/>
          </a:prstGeom>
          <a:solidFill>
            <a:schemeClr val="accent6"/>
          </a:solidFill>
        </p:spPr>
        <p:txBody>
          <a:bodyPr wrap="square" rtlCol="0">
            <a:spAutoFit/>
          </a:bodyPr>
          <a:lstStyle/>
          <a:p>
            <a:r>
              <a:rPr lang="en-US" sz="4800" dirty="0">
                <a:solidFill>
                  <a:schemeClr val="bg1"/>
                </a:solidFill>
              </a:rPr>
              <a:t> U</a:t>
            </a:r>
          </a:p>
        </p:txBody>
      </p:sp>
      <p:pic>
        <p:nvPicPr>
          <p:cNvPr id="15" name="Picture 14">
            <a:extLst>
              <a:ext uri="{FF2B5EF4-FFF2-40B4-BE49-F238E27FC236}">
                <a16:creationId xmlns:a16="http://schemas.microsoft.com/office/drawing/2014/main" id="{FF85EF6D-1C6F-4146-B142-A2F9B2D75F0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70512" y="4354666"/>
            <a:ext cx="727329" cy="573575"/>
          </a:xfrm>
          <a:prstGeom prst="rect">
            <a:avLst/>
          </a:prstGeom>
        </p:spPr>
      </p:pic>
      <p:sp>
        <p:nvSpPr>
          <p:cNvPr id="14" name="Dikdörtgen 7">
            <a:extLst>
              <a:ext uri="{FF2B5EF4-FFF2-40B4-BE49-F238E27FC236}">
                <a16:creationId xmlns:a16="http://schemas.microsoft.com/office/drawing/2014/main" id="{8F9A6616-9D1C-0D4E-8F47-310B8CB2A45C}"/>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7" name="Resim 8">
            <a:extLst>
              <a:ext uri="{FF2B5EF4-FFF2-40B4-BE49-F238E27FC236}">
                <a16:creationId xmlns:a16="http://schemas.microsoft.com/office/drawing/2014/main" id="{47D7BEDB-28AC-4143-8A7A-3FAF60F34378}"/>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94A41840-77CC-9148-A564-68F02B733783}"/>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4160913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rot="5400000">
            <a:off x="719998" y="3105146"/>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664100" y="2209698"/>
            <a:ext cx="8880120" cy="3139321"/>
          </a:xfrm>
          <a:prstGeom prst="rect">
            <a:avLst/>
          </a:prstGeom>
          <a:noFill/>
        </p:spPr>
        <p:txBody>
          <a:bodyPr wrap="square" rtlCol="0">
            <a:spAutoFit/>
          </a:bodyPr>
          <a:lstStyle/>
          <a:p>
            <a:pPr algn="just"/>
            <a:r>
              <a:rPr lang="tr-TR" dirty="0">
                <a:solidFill>
                  <a:srgbClr val="C00000"/>
                </a:solidFill>
              </a:rPr>
              <a:t>Patent desteği verilen çalışma sayısı</a:t>
            </a:r>
            <a:r>
              <a:rPr lang="en-US" dirty="0">
                <a:solidFill>
                  <a:srgbClr val="C00000"/>
                </a:solidFill>
              </a:rPr>
              <a:t> / </a:t>
            </a:r>
            <a:r>
              <a:rPr lang="tr-TR" dirty="0">
                <a:solidFill>
                  <a:srgbClr val="C00000"/>
                </a:solidFill>
              </a:rPr>
              <a:t>Başlangıç değeri (2018): 16</a:t>
            </a:r>
          </a:p>
          <a:p>
            <a:pPr algn="just"/>
            <a:r>
              <a:rPr lang="tr-TR" dirty="0">
                <a:solidFill>
                  <a:srgbClr val="C00000"/>
                </a:solidFill>
              </a:rPr>
              <a:t>2019: 33, </a:t>
            </a:r>
            <a:r>
              <a:rPr lang="en-US" dirty="0">
                <a:solidFill>
                  <a:srgbClr val="C00000"/>
                </a:solidFill>
              </a:rPr>
              <a:t> </a:t>
            </a:r>
            <a:r>
              <a:rPr lang="tr-TR" dirty="0">
                <a:solidFill>
                  <a:srgbClr val="C00000"/>
                </a:solidFill>
              </a:rPr>
              <a:t>2020: 27</a:t>
            </a:r>
            <a:r>
              <a:rPr lang="en-US" dirty="0">
                <a:solidFill>
                  <a:srgbClr val="C00000"/>
                </a:solidFill>
              </a:rPr>
              <a:t>, </a:t>
            </a:r>
            <a:r>
              <a:rPr lang="tr-TR" dirty="0">
                <a:solidFill>
                  <a:srgbClr val="C00000"/>
                </a:solidFill>
              </a:rPr>
              <a:t>2021: 38</a:t>
            </a:r>
          </a:p>
          <a:p>
            <a:pPr algn="just"/>
            <a:endParaRPr lang="tr-TR" dirty="0">
              <a:solidFill>
                <a:srgbClr val="C00000"/>
              </a:solidFill>
            </a:endParaRPr>
          </a:p>
          <a:p>
            <a:r>
              <a:rPr lang="tr-TR" dirty="0">
                <a:solidFill>
                  <a:srgbClr val="C00000"/>
                </a:solidFill>
              </a:rPr>
              <a:t>Öğretim üyesi başına ortalama yıllık ulusal/uluslararası patent belge sayısı</a:t>
            </a:r>
            <a:endParaRPr lang="en-US" dirty="0">
              <a:solidFill>
                <a:srgbClr val="C00000"/>
              </a:solidFill>
            </a:endParaRPr>
          </a:p>
          <a:p>
            <a:r>
              <a:rPr lang="tr-TR" dirty="0">
                <a:solidFill>
                  <a:srgbClr val="C00000"/>
                </a:solidFill>
              </a:rPr>
              <a:t>Başlangıç Değeri (2018): 0,0053</a:t>
            </a:r>
          </a:p>
          <a:p>
            <a:r>
              <a:rPr lang="tr-TR" dirty="0">
                <a:solidFill>
                  <a:srgbClr val="C00000"/>
                </a:solidFill>
              </a:rPr>
              <a:t>2019: 0,035, </a:t>
            </a:r>
            <a:r>
              <a:rPr lang="en-US" dirty="0">
                <a:solidFill>
                  <a:srgbClr val="C00000"/>
                </a:solidFill>
              </a:rPr>
              <a:t> </a:t>
            </a:r>
            <a:r>
              <a:rPr lang="tr-TR" dirty="0">
                <a:solidFill>
                  <a:srgbClr val="C00000"/>
                </a:solidFill>
              </a:rPr>
              <a:t>2020: 0,033</a:t>
            </a:r>
            <a:r>
              <a:rPr lang="en-US" dirty="0">
                <a:solidFill>
                  <a:srgbClr val="C00000"/>
                </a:solidFill>
              </a:rPr>
              <a:t>, </a:t>
            </a:r>
            <a:r>
              <a:rPr lang="tr-TR" dirty="0">
                <a:solidFill>
                  <a:srgbClr val="C00000"/>
                </a:solidFill>
              </a:rPr>
              <a:t>2021: 0,06</a:t>
            </a:r>
          </a:p>
          <a:p>
            <a:endPar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Öğretim</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üyesi</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başına</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ortalama</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yıllık</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faydalı</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model </a:t>
            </a:r>
            <a:r>
              <a:rPr lang="en-US"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ve</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endüstriyel</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tasarım</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sayısı</a:t>
            </a:r>
            <a:endPar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r>
              <a:rPr lang="en-US"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Başlangıç</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değeri</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(2018): 0,0053</a:t>
            </a:r>
          </a:p>
          <a:p>
            <a:r>
              <a:rPr lang="tr-TR" dirty="0">
                <a:solidFill>
                  <a:srgbClr val="C00000"/>
                </a:solidFill>
              </a:rPr>
              <a:t>2019:</a:t>
            </a:r>
            <a:r>
              <a:rPr lang="en-US" dirty="0">
                <a:solidFill>
                  <a:srgbClr val="C00000"/>
                </a:solidFill>
              </a:rPr>
              <a:t> 0,0049, </a:t>
            </a:r>
            <a:r>
              <a:rPr lang="tr-TR" dirty="0">
                <a:solidFill>
                  <a:srgbClr val="C00000"/>
                </a:solidFill>
              </a:rPr>
              <a:t>2020: 0,04, 2021:</a:t>
            </a:r>
            <a:r>
              <a:rPr lang="en-US" dirty="0">
                <a:solidFill>
                  <a:srgbClr val="C00000"/>
                </a:solidFill>
              </a:rPr>
              <a:t> 0,06</a:t>
            </a:r>
            <a:endPar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rgbClr val="C00000"/>
              </a:solidFill>
            </a:endParaRPr>
          </a:p>
        </p:txBody>
      </p:sp>
      <p:sp>
        <p:nvSpPr>
          <p:cNvPr id="3" name="TextBox 2">
            <a:extLst>
              <a:ext uri="{FF2B5EF4-FFF2-40B4-BE49-F238E27FC236}">
                <a16:creationId xmlns:a16="http://schemas.microsoft.com/office/drawing/2014/main" id="{B9292ED3-5B67-2842-9834-5ADDA5A12374}"/>
              </a:ext>
            </a:extLst>
          </p:cNvPr>
          <p:cNvSpPr txBox="1"/>
          <p:nvPr/>
        </p:nvSpPr>
        <p:spPr>
          <a:xfrm>
            <a:off x="919939" y="2209698"/>
            <a:ext cx="820800" cy="830997"/>
          </a:xfrm>
          <a:prstGeom prst="rect">
            <a:avLst/>
          </a:prstGeom>
          <a:solidFill>
            <a:srgbClr val="C00000"/>
          </a:solidFill>
        </p:spPr>
        <p:txBody>
          <a:bodyPr wrap="square" rtlCol="0">
            <a:spAutoFit/>
          </a:bodyPr>
          <a:lstStyle/>
          <a:p>
            <a:r>
              <a:rPr lang="en-US" sz="4800" dirty="0">
                <a:solidFill>
                  <a:schemeClr val="bg1"/>
                </a:solidFill>
              </a:rPr>
              <a:t> K</a:t>
            </a:r>
          </a:p>
        </p:txBody>
      </p:sp>
      <p:pic>
        <p:nvPicPr>
          <p:cNvPr id="10" name="Picture 9">
            <a:extLst>
              <a:ext uri="{FF2B5EF4-FFF2-40B4-BE49-F238E27FC236}">
                <a16:creationId xmlns:a16="http://schemas.microsoft.com/office/drawing/2014/main" id="{2A3E2C8A-0C35-1040-924D-7F8A741E3B7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11500" y="4619574"/>
            <a:ext cx="860613" cy="591670"/>
          </a:xfrm>
          <a:prstGeom prst="rect">
            <a:avLst/>
          </a:prstGeom>
        </p:spPr>
      </p:pic>
      <p:sp>
        <p:nvSpPr>
          <p:cNvPr id="14" name="Dikdörtgen 7">
            <a:extLst>
              <a:ext uri="{FF2B5EF4-FFF2-40B4-BE49-F238E27FC236}">
                <a16:creationId xmlns:a16="http://schemas.microsoft.com/office/drawing/2014/main" id="{FD207185-92AC-5741-A0FC-58ED1247EDE2}"/>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6" name="Resim 8">
            <a:extLst>
              <a:ext uri="{FF2B5EF4-FFF2-40B4-BE49-F238E27FC236}">
                <a16:creationId xmlns:a16="http://schemas.microsoft.com/office/drawing/2014/main" id="{EA13C844-E641-2D4E-AD12-780092CF9482}"/>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CA8A69FB-B36C-7C47-B5DC-C9C586D4E2E8}"/>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1403256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rot="10800000">
            <a:off x="695284" y="2981578"/>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639386" y="2086130"/>
            <a:ext cx="8880120" cy="1754326"/>
          </a:xfrm>
          <a:prstGeom prst="rect">
            <a:avLst/>
          </a:prstGeom>
          <a:noFill/>
        </p:spPr>
        <p:txBody>
          <a:bodyPr wrap="square" rtlCol="0">
            <a:spAutoFit/>
          </a:bodyPr>
          <a:lstStyle/>
          <a:p>
            <a:pPr algn="just"/>
            <a:r>
              <a:rPr lang="tr-TR" dirty="0">
                <a:solidFill>
                  <a:schemeClr val="accent4"/>
                </a:solidFill>
              </a:rPr>
              <a:t>Odak toplantılarının düzenlenmesi, işbirliği yapılan üniversitelerle ortak proje arama/geliştirme  toplantılar yapılması ve  uluslararası ağlara üyelikler hedeflenmektedir.</a:t>
            </a:r>
            <a:endParaRPr lang="tr-TR"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rgbClr val="C00000"/>
              </a:solidFill>
            </a:endParaRPr>
          </a:p>
          <a:p>
            <a:pPr algn="just"/>
            <a:endParaRPr lang="tr-TR" b="1" dirty="0">
              <a:solidFill>
                <a:srgbClr val="C00000"/>
              </a:solidFill>
            </a:endParaRPr>
          </a:p>
          <a:p>
            <a:pPr algn="just"/>
            <a:endParaRPr lang="tr-TR" b="1" dirty="0">
              <a:solidFill>
                <a:srgbClr val="C00000"/>
              </a:solidFill>
            </a:endParaRPr>
          </a:p>
          <a:p>
            <a:pPr algn="just"/>
            <a:endParaRPr lang="en-US" dirty="0">
              <a:solidFill>
                <a:schemeClr val="accent1">
                  <a:lumMod val="75000"/>
                </a:schemeClr>
              </a:solidFill>
            </a:endParaRPr>
          </a:p>
        </p:txBody>
      </p:sp>
      <p:sp>
        <p:nvSpPr>
          <p:cNvPr id="3" name="TextBox 2">
            <a:extLst>
              <a:ext uri="{FF2B5EF4-FFF2-40B4-BE49-F238E27FC236}">
                <a16:creationId xmlns:a16="http://schemas.microsoft.com/office/drawing/2014/main" id="{B9292ED3-5B67-2842-9834-5ADDA5A12374}"/>
              </a:ext>
            </a:extLst>
          </p:cNvPr>
          <p:cNvSpPr txBox="1"/>
          <p:nvPr/>
        </p:nvSpPr>
        <p:spPr>
          <a:xfrm>
            <a:off x="895225" y="2086130"/>
            <a:ext cx="820800" cy="830997"/>
          </a:xfrm>
          <a:prstGeom prst="rect">
            <a:avLst/>
          </a:prstGeom>
          <a:solidFill>
            <a:schemeClr val="accent4"/>
          </a:solidFill>
        </p:spPr>
        <p:txBody>
          <a:bodyPr wrap="square" rtlCol="0">
            <a:spAutoFit/>
          </a:bodyPr>
          <a:lstStyle/>
          <a:p>
            <a:r>
              <a:rPr lang="en-US" sz="4800" dirty="0">
                <a:solidFill>
                  <a:schemeClr val="bg1"/>
                </a:solidFill>
              </a:rPr>
              <a:t> </a:t>
            </a:r>
            <a:r>
              <a:rPr lang="tr-TR" sz="4800" dirty="0">
                <a:solidFill>
                  <a:schemeClr val="bg1"/>
                </a:solidFill>
              </a:rPr>
              <a:t>Ö</a:t>
            </a:r>
          </a:p>
        </p:txBody>
      </p:sp>
      <p:pic>
        <p:nvPicPr>
          <p:cNvPr id="10" name="Picture 9">
            <a:extLst>
              <a:ext uri="{FF2B5EF4-FFF2-40B4-BE49-F238E27FC236}">
                <a16:creationId xmlns:a16="http://schemas.microsoft.com/office/drawing/2014/main" id="{18F66E7F-8894-1842-9E46-E3FDC4C528C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59369" y="4324101"/>
            <a:ext cx="753036" cy="833718"/>
          </a:xfrm>
          <a:prstGeom prst="rect">
            <a:avLst/>
          </a:prstGeom>
        </p:spPr>
      </p:pic>
      <p:sp>
        <p:nvSpPr>
          <p:cNvPr id="14" name="Dikdörtgen 7">
            <a:extLst>
              <a:ext uri="{FF2B5EF4-FFF2-40B4-BE49-F238E27FC236}">
                <a16:creationId xmlns:a16="http://schemas.microsoft.com/office/drawing/2014/main" id="{CAF17606-516E-FE44-AAAD-E18CA8022360}"/>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6" name="Resim 8">
            <a:extLst>
              <a:ext uri="{FF2B5EF4-FFF2-40B4-BE49-F238E27FC236}">
                <a16:creationId xmlns:a16="http://schemas.microsoft.com/office/drawing/2014/main" id="{3348CA5E-9F41-C646-BBD0-705F4AF951D0}"/>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EF28FA5D-2EE6-2E4C-8A61-764650C384AF}"/>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3942288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a:off x="682930" y="3043149"/>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226602" y="2163103"/>
            <a:ext cx="8629258" cy="1754326"/>
          </a:xfrm>
          <a:prstGeom prst="rect">
            <a:avLst/>
          </a:prstGeom>
          <a:noFill/>
        </p:spPr>
        <p:txBody>
          <a:bodyPr wrap="square" rtlCol="0">
            <a:spAutoFit/>
          </a:bodyPr>
          <a:lstStyle/>
          <a:p>
            <a:pPr algn="just"/>
            <a:r>
              <a:rPr lang="tr-TR" b="1" dirty="0">
                <a:solidFill>
                  <a:schemeClr val="accent1">
                    <a:lumMod val="75000"/>
                  </a:schemeClr>
                </a:solidFill>
              </a:rPr>
              <a:t>AMAÇ . 2</a:t>
            </a:r>
          </a:p>
          <a:p>
            <a:pPr algn="just"/>
            <a:r>
              <a:rPr lang="tr-TR" b="1" dirty="0">
                <a:solidFill>
                  <a:schemeClr val="accent1">
                    <a:lumMod val="75000"/>
                  </a:schemeClr>
                </a:solidFill>
              </a:rPr>
              <a:t>Üretilen bilgi ve teknolojiyi topluma ve sanayiye transfer etmek</a:t>
            </a:r>
          </a:p>
          <a:p>
            <a:pPr algn="just"/>
            <a:endParaRPr lang="tr-TR" b="1" dirty="0">
              <a:solidFill>
                <a:schemeClr val="accent1">
                  <a:lumMod val="75000"/>
                </a:schemeClr>
              </a:solidFill>
            </a:endParaRPr>
          </a:p>
          <a:p>
            <a:pPr algn="just"/>
            <a:r>
              <a:rPr lang="tr-TR" b="1" dirty="0">
                <a:solidFill>
                  <a:schemeClr val="accent1">
                    <a:lumMod val="75000"/>
                  </a:schemeClr>
                </a:solidFill>
              </a:rPr>
              <a:t>Hedef 2.1.</a:t>
            </a:r>
          </a:p>
          <a:p>
            <a:pPr algn="just"/>
            <a:r>
              <a:rPr lang="tr-TR" b="1" dirty="0">
                <a:solidFill>
                  <a:schemeClr val="accent1">
                    <a:lumMod val="75000"/>
                  </a:schemeClr>
                </a:solidFill>
              </a:rPr>
              <a:t>Mevcut araştırma merkezlerinin ve bölüm araştırma laboratuvarlarının yetkinliğini artırmak ve yenilerini oluşturmak</a:t>
            </a:r>
          </a:p>
        </p:txBody>
      </p:sp>
      <p:pic>
        <p:nvPicPr>
          <p:cNvPr id="16" name="Picture 15">
            <a:extLst>
              <a:ext uri="{FF2B5EF4-FFF2-40B4-BE49-F238E27FC236}">
                <a16:creationId xmlns:a16="http://schemas.microsoft.com/office/drawing/2014/main" id="{89DAFDCF-1D7E-F641-94BB-527F55D4CC3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53837" y="2163103"/>
            <a:ext cx="953009" cy="794175"/>
          </a:xfrm>
          <a:prstGeom prst="rect">
            <a:avLst/>
          </a:prstGeom>
        </p:spPr>
      </p:pic>
      <p:pic>
        <p:nvPicPr>
          <p:cNvPr id="17" name="Picture 16">
            <a:extLst>
              <a:ext uri="{FF2B5EF4-FFF2-40B4-BE49-F238E27FC236}">
                <a16:creationId xmlns:a16="http://schemas.microsoft.com/office/drawing/2014/main" id="{E38E994E-8119-264D-8E15-698CB024314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53837" y="4466270"/>
            <a:ext cx="866113" cy="879039"/>
          </a:xfrm>
          <a:prstGeom prst="rect">
            <a:avLst/>
          </a:prstGeom>
        </p:spPr>
      </p:pic>
      <p:sp>
        <p:nvSpPr>
          <p:cNvPr id="14" name="Dikdörtgen 7">
            <a:extLst>
              <a:ext uri="{FF2B5EF4-FFF2-40B4-BE49-F238E27FC236}">
                <a16:creationId xmlns:a16="http://schemas.microsoft.com/office/drawing/2014/main" id="{B6EF0052-442D-F343-A71D-5E935F69ACE6}"/>
              </a:ext>
            </a:extLst>
          </p:cNvPr>
          <p:cNvSpPr>
            <a:spLocks noChangeArrowheads="1"/>
          </p:cNvSpPr>
          <p:nvPr/>
        </p:nvSpPr>
        <p:spPr bwMode="auto">
          <a:xfrm>
            <a:off x="-1" y="34861"/>
            <a:ext cx="12192001" cy="1708032"/>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8" name="Resim 8">
            <a:extLst>
              <a:ext uri="{FF2B5EF4-FFF2-40B4-BE49-F238E27FC236}">
                <a16:creationId xmlns:a16="http://schemas.microsoft.com/office/drawing/2014/main" id="{4C40DF92-05A7-AB4A-9B26-294CC481C177}"/>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0D4A8E3C-0886-0D46-9147-F539CB692806}"/>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2643314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rot="16200000">
            <a:off x="649842" y="3132608"/>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577603" y="2135558"/>
            <a:ext cx="8880120" cy="1477328"/>
          </a:xfrm>
          <a:prstGeom prst="rect">
            <a:avLst/>
          </a:prstGeom>
          <a:noFill/>
        </p:spPr>
        <p:txBody>
          <a:bodyPr wrap="square" rtlCol="0">
            <a:spAutoFit/>
          </a:bodyPr>
          <a:lstStyle/>
          <a:p>
            <a:pPr algn="just"/>
            <a:r>
              <a:rPr lang="tr-TR" dirty="0">
                <a:solidFill>
                  <a:schemeClr val="accent6"/>
                </a:solidFill>
              </a:rPr>
              <a:t>TTO aracılığı ile sanayiciler ile toplantılar organize edilmesi, kamu </a:t>
            </a:r>
            <a:r>
              <a:rPr lang="tr-TR" dirty="0" err="1">
                <a:solidFill>
                  <a:schemeClr val="accent6"/>
                </a:solidFill>
              </a:rPr>
              <a:t>kurumlarıı</a:t>
            </a:r>
            <a:r>
              <a:rPr lang="tr-TR" dirty="0">
                <a:solidFill>
                  <a:schemeClr val="accent6"/>
                </a:solidFill>
              </a:rPr>
              <a:t> ile ortak projelerin geliştirilmesi ve  ilgili kurumların projelerine başvuru yapılması</a:t>
            </a:r>
            <a:endParaRPr lang="tr-TR"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tr-TR" b="1" dirty="0">
              <a:solidFill>
                <a:schemeClr val="accent6"/>
              </a:solidFill>
            </a:endParaRPr>
          </a:p>
          <a:p>
            <a:pPr algn="just"/>
            <a:endParaRPr lang="tr-TR" b="1" dirty="0">
              <a:solidFill>
                <a:schemeClr val="accent6"/>
              </a:solidFill>
            </a:endParaRPr>
          </a:p>
          <a:p>
            <a:pPr algn="just"/>
            <a:r>
              <a:rPr lang="tr-TR" dirty="0">
                <a:solidFill>
                  <a:schemeClr val="accent6"/>
                </a:solidFill>
              </a:rPr>
              <a:t> </a:t>
            </a:r>
            <a:endParaRPr lang="en-US" dirty="0">
              <a:solidFill>
                <a:schemeClr val="accent1">
                  <a:lumMod val="75000"/>
                </a:schemeClr>
              </a:solidFill>
            </a:endParaRPr>
          </a:p>
        </p:txBody>
      </p:sp>
      <p:sp>
        <p:nvSpPr>
          <p:cNvPr id="3" name="TextBox 2">
            <a:extLst>
              <a:ext uri="{FF2B5EF4-FFF2-40B4-BE49-F238E27FC236}">
                <a16:creationId xmlns:a16="http://schemas.microsoft.com/office/drawing/2014/main" id="{B9292ED3-5B67-2842-9834-5ADDA5A12374}"/>
              </a:ext>
            </a:extLst>
          </p:cNvPr>
          <p:cNvSpPr txBox="1"/>
          <p:nvPr/>
        </p:nvSpPr>
        <p:spPr>
          <a:xfrm>
            <a:off x="833442" y="2135558"/>
            <a:ext cx="820800" cy="830997"/>
          </a:xfrm>
          <a:prstGeom prst="rect">
            <a:avLst/>
          </a:prstGeom>
          <a:solidFill>
            <a:schemeClr val="accent6"/>
          </a:solidFill>
        </p:spPr>
        <p:txBody>
          <a:bodyPr wrap="square" rtlCol="0">
            <a:spAutoFit/>
          </a:bodyPr>
          <a:lstStyle/>
          <a:p>
            <a:r>
              <a:rPr lang="en-US" sz="4800" dirty="0">
                <a:solidFill>
                  <a:schemeClr val="bg1"/>
                </a:solidFill>
              </a:rPr>
              <a:t> U</a:t>
            </a:r>
          </a:p>
        </p:txBody>
      </p:sp>
      <p:pic>
        <p:nvPicPr>
          <p:cNvPr id="15" name="Picture 14">
            <a:extLst>
              <a:ext uri="{FF2B5EF4-FFF2-40B4-BE49-F238E27FC236}">
                <a16:creationId xmlns:a16="http://schemas.microsoft.com/office/drawing/2014/main" id="{FF85EF6D-1C6F-4146-B142-A2F9B2D75F0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33442" y="4490591"/>
            <a:ext cx="727329" cy="573575"/>
          </a:xfrm>
          <a:prstGeom prst="rect">
            <a:avLst/>
          </a:prstGeom>
        </p:spPr>
      </p:pic>
      <p:sp>
        <p:nvSpPr>
          <p:cNvPr id="14" name="Dikdörtgen 7">
            <a:extLst>
              <a:ext uri="{FF2B5EF4-FFF2-40B4-BE49-F238E27FC236}">
                <a16:creationId xmlns:a16="http://schemas.microsoft.com/office/drawing/2014/main" id="{E40F4CB4-705D-F849-A216-AE99D881A568}"/>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7" name="Resim 8">
            <a:extLst>
              <a:ext uri="{FF2B5EF4-FFF2-40B4-BE49-F238E27FC236}">
                <a16:creationId xmlns:a16="http://schemas.microsoft.com/office/drawing/2014/main" id="{E5654C89-44D5-5C48-9BD0-368921A9FEBF}"/>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415064BA-67D0-654A-8BCF-56873E52270E}"/>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2061297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rot="5400000">
            <a:off x="658215" y="2796227"/>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602317" y="1900779"/>
            <a:ext cx="8880120" cy="2031325"/>
          </a:xfrm>
          <a:prstGeom prst="rect">
            <a:avLst/>
          </a:prstGeom>
          <a:noFill/>
        </p:spPr>
        <p:txBody>
          <a:bodyPr wrap="square" rtlCol="0">
            <a:spAutoFit/>
          </a:bodyPr>
          <a:lstStyle/>
          <a:p>
            <a:pPr algn="just"/>
            <a:r>
              <a:rPr lang="tr-TR" dirty="0">
                <a:solidFill>
                  <a:srgbClr val="C00000"/>
                </a:solidFill>
              </a:rPr>
              <a:t>Hizmet sunulan paydaşların sayısı/çeşitliği (Döner Sermaye İşletmesi ve TTO aracılığı ile hizmet sunulan tüzel ve gerçek kişi sayısı)</a:t>
            </a:r>
          </a:p>
          <a:p>
            <a:pPr algn="just"/>
            <a:endParaRPr lang="tr-TR" dirty="0">
              <a:solidFill>
                <a:srgbClr val="C00000"/>
              </a:solidFill>
            </a:endParaRPr>
          </a:p>
          <a:p>
            <a:pPr algn="just"/>
            <a:r>
              <a:rPr lang="tr-TR" dirty="0">
                <a:solidFill>
                  <a:srgbClr val="C00000"/>
                </a:solidFill>
              </a:rPr>
              <a:t>Başlangıç Değeri (2018): 360</a:t>
            </a:r>
          </a:p>
          <a:p>
            <a:pPr algn="just"/>
            <a:r>
              <a:rPr lang="tr-TR" dirty="0">
                <a:solidFill>
                  <a:srgbClr val="C00000"/>
                </a:solidFill>
              </a:rPr>
              <a:t>2019: 412, 2020: 371, 2021: 435</a:t>
            </a:r>
          </a:p>
          <a:p>
            <a:pPr algn="just"/>
            <a:endPar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accent1">
                  <a:lumMod val="75000"/>
                </a:schemeClr>
              </a:solidFill>
            </a:endParaRPr>
          </a:p>
        </p:txBody>
      </p:sp>
      <p:sp>
        <p:nvSpPr>
          <p:cNvPr id="3" name="TextBox 2">
            <a:extLst>
              <a:ext uri="{FF2B5EF4-FFF2-40B4-BE49-F238E27FC236}">
                <a16:creationId xmlns:a16="http://schemas.microsoft.com/office/drawing/2014/main" id="{B9292ED3-5B67-2842-9834-5ADDA5A12374}"/>
              </a:ext>
            </a:extLst>
          </p:cNvPr>
          <p:cNvSpPr txBox="1"/>
          <p:nvPr/>
        </p:nvSpPr>
        <p:spPr>
          <a:xfrm>
            <a:off x="858156" y="1900779"/>
            <a:ext cx="820800" cy="830997"/>
          </a:xfrm>
          <a:prstGeom prst="rect">
            <a:avLst/>
          </a:prstGeom>
          <a:solidFill>
            <a:srgbClr val="C00000"/>
          </a:solidFill>
        </p:spPr>
        <p:txBody>
          <a:bodyPr wrap="square" rtlCol="0">
            <a:spAutoFit/>
          </a:bodyPr>
          <a:lstStyle/>
          <a:p>
            <a:r>
              <a:rPr lang="en-US" sz="4800" dirty="0">
                <a:solidFill>
                  <a:schemeClr val="bg1"/>
                </a:solidFill>
              </a:rPr>
              <a:t> K</a:t>
            </a:r>
          </a:p>
        </p:txBody>
      </p:sp>
      <p:pic>
        <p:nvPicPr>
          <p:cNvPr id="10" name="Picture 9">
            <a:extLst>
              <a:ext uri="{FF2B5EF4-FFF2-40B4-BE49-F238E27FC236}">
                <a16:creationId xmlns:a16="http://schemas.microsoft.com/office/drawing/2014/main" id="{2A3E2C8A-0C35-1040-924D-7F8A741E3B7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49717" y="4310655"/>
            <a:ext cx="860613" cy="591670"/>
          </a:xfrm>
          <a:prstGeom prst="rect">
            <a:avLst/>
          </a:prstGeom>
        </p:spPr>
      </p:pic>
      <p:sp>
        <p:nvSpPr>
          <p:cNvPr id="14" name="Dikdörtgen 7">
            <a:extLst>
              <a:ext uri="{FF2B5EF4-FFF2-40B4-BE49-F238E27FC236}">
                <a16:creationId xmlns:a16="http://schemas.microsoft.com/office/drawing/2014/main" id="{F0BCB0C0-EC80-9E46-9CC4-243A4383ED8B}"/>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6" name="Resim 8">
            <a:extLst>
              <a:ext uri="{FF2B5EF4-FFF2-40B4-BE49-F238E27FC236}">
                <a16:creationId xmlns:a16="http://schemas.microsoft.com/office/drawing/2014/main" id="{F377F4FA-5DA4-6248-B3F2-A3454F11CD29}"/>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D18564D-9ED2-B04A-B467-2BC2D65D2CD3}"/>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3678377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rot="10800000">
            <a:off x="584074" y="3414065"/>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528176" y="2518617"/>
            <a:ext cx="8880120" cy="1754326"/>
          </a:xfrm>
          <a:prstGeom prst="rect">
            <a:avLst/>
          </a:prstGeom>
          <a:noFill/>
        </p:spPr>
        <p:txBody>
          <a:bodyPr wrap="square" rtlCol="0">
            <a:spAutoFit/>
          </a:bodyPr>
          <a:lstStyle/>
          <a:p>
            <a:pPr algn="just"/>
            <a:r>
              <a:rPr lang="tr-TR" dirty="0">
                <a:solidFill>
                  <a:schemeClr val="accent4"/>
                </a:solidFill>
              </a:rPr>
              <a:t>Odak toplantılarının düzenlenmesi, işbirliği yapılan üniversitelerle ortak proje arama/geliştirme  toplantılar yapılması ve  uluslararası ağlara üyelikler hedeflenmektedir.</a:t>
            </a:r>
            <a:endParaRPr lang="tr-TR"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rgbClr val="C00000"/>
              </a:solidFill>
            </a:endParaRPr>
          </a:p>
          <a:p>
            <a:pPr algn="just"/>
            <a:endParaRPr lang="tr-TR" b="1" dirty="0">
              <a:solidFill>
                <a:srgbClr val="C00000"/>
              </a:solidFill>
            </a:endParaRPr>
          </a:p>
          <a:p>
            <a:pPr algn="just"/>
            <a:endParaRPr lang="tr-TR" b="1" dirty="0">
              <a:solidFill>
                <a:srgbClr val="C00000"/>
              </a:solidFill>
            </a:endParaRPr>
          </a:p>
          <a:p>
            <a:pPr algn="just"/>
            <a:endParaRPr lang="en-US" dirty="0">
              <a:solidFill>
                <a:schemeClr val="accent1">
                  <a:lumMod val="75000"/>
                </a:schemeClr>
              </a:solidFill>
            </a:endParaRPr>
          </a:p>
        </p:txBody>
      </p:sp>
      <p:sp>
        <p:nvSpPr>
          <p:cNvPr id="3" name="TextBox 2">
            <a:extLst>
              <a:ext uri="{FF2B5EF4-FFF2-40B4-BE49-F238E27FC236}">
                <a16:creationId xmlns:a16="http://schemas.microsoft.com/office/drawing/2014/main" id="{B9292ED3-5B67-2842-9834-5ADDA5A12374}"/>
              </a:ext>
            </a:extLst>
          </p:cNvPr>
          <p:cNvSpPr txBox="1"/>
          <p:nvPr/>
        </p:nvSpPr>
        <p:spPr>
          <a:xfrm>
            <a:off x="784015" y="2518617"/>
            <a:ext cx="820800" cy="830997"/>
          </a:xfrm>
          <a:prstGeom prst="rect">
            <a:avLst/>
          </a:prstGeom>
          <a:solidFill>
            <a:schemeClr val="accent4"/>
          </a:solidFill>
        </p:spPr>
        <p:txBody>
          <a:bodyPr wrap="square" rtlCol="0">
            <a:spAutoFit/>
          </a:bodyPr>
          <a:lstStyle/>
          <a:p>
            <a:r>
              <a:rPr lang="en-US" sz="4800" dirty="0">
                <a:solidFill>
                  <a:schemeClr val="bg1"/>
                </a:solidFill>
              </a:rPr>
              <a:t> </a:t>
            </a:r>
            <a:r>
              <a:rPr lang="tr-TR" sz="4800" dirty="0">
                <a:solidFill>
                  <a:schemeClr val="bg1"/>
                </a:solidFill>
              </a:rPr>
              <a:t>Ö</a:t>
            </a:r>
          </a:p>
        </p:txBody>
      </p:sp>
      <p:pic>
        <p:nvPicPr>
          <p:cNvPr id="10" name="Picture 9">
            <a:extLst>
              <a:ext uri="{FF2B5EF4-FFF2-40B4-BE49-F238E27FC236}">
                <a16:creationId xmlns:a16="http://schemas.microsoft.com/office/drawing/2014/main" id="{18F66E7F-8894-1842-9E46-E3FDC4C528C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48159" y="4756588"/>
            <a:ext cx="753036" cy="833718"/>
          </a:xfrm>
          <a:prstGeom prst="rect">
            <a:avLst/>
          </a:prstGeom>
        </p:spPr>
      </p:pic>
      <p:sp>
        <p:nvSpPr>
          <p:cNvPr id="14" name="Dikdörtgen 7">
            <a:extLst>
              <a:ext uri="{FF2B5EF4-FFF2-40B4-BE49-F238E27FC236}">
                <a16:creationId xmlns:a16="http://schemas.microsoft.com/office/drawing/2014/main" id="{D9E59455-C0EC-534B-929E-C545641E03BA}"/>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6" name="Resim 8">
            <a:extLst>
              <a:ext uri="{FF2B5EF4-FFF2-40B4-BE49-F238E27FC236}">
                <a16:creationId xmlns:a16="http://schemas.microsoft.com/office/drawing/2014/main" id="{40A1D4AA-C849-FD43-8F70-C818FFDD3F74}"/>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D37EE2BD-8B7E-C940-B460-066D907EB7CE}"/>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3231679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a:off x="633502" y="2877276"/>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143962" y="1997230"/>
            <a:ext cx="8629258" cy="2031325"/>
          </a:xfrm>
          <a:prstGeom prst="rect">
            <a:avLst/>
          </a:prstGeom>
          <a:noFill/>
        </p:spPr>
        <p:txBody>
          <a:bodyPr wrap="square" rtlCol="0">
            <a:spAutoFit/>
          </a:bodyPr>
          <a:lstStyle/>
          <a:p>
            <a:pPr algn="just"/>
            <a:r>
              <a:rPr lang="tr-TR" b="1" dirty="0">
                <a:solidFill>
                  <a:schemeClr val="accent1">
                    <a:lumMod val="75000"/>
                  </a:schemeClr>
                </a:solidFill>
              </a:rPr>
              <a:t>AMAÇ. 3</a:t>
            </a:r>
          </a:p>
          <a:p>
            <a:pPr algn="just"/>
            <a:r>
              <a:rPr lang="tr-TR" b="1" dirty="0" err="1">
                <a:solidFill>
                  <a:schemeClr val="accent1">
                    <a:lumMod val="75000"/>
                  </a:schemeClr>
                </a:solidFill>
              </a:rPr>
              <a:t>İYTE’nin</a:t>
            </a:r>
            <a:r>
              <a:rPr lang="tr-TR" b="1" dirty="0">
                <a:solidFill>
                  <a:schemeClr val="accent1">
                    <a:lumMod val="75000"/>
                  </a:schemeClr>
                </a:solidFill>
              </a:rPr>
              <a:t>, Ege Bölgesi’nin “araştırma cazibe merkezi”, “bilim ve teknoloji üssü” olması amacıyla beşeri ve altyapı anlamında Ar-Ge desteği sağlamak</a:t>
            </a:r>
          </a:p>
          <a:p>
            <a:pPr algn="just"/>
            <a:endParaRPr lang="tr-TR" b="1" dirty="0">
              <a:solidFill>
                <a:schemeClr val="accent1">
                  <a:lumMod val="75000"/>
                </a:schemeClr>
              </a:solidFill>
            </a:endParaRPr>
          </a:p>
          <a:p>
            <a:pPr algn="just"/>
            <a:r>
              <a:rPr lang="tr-TR" b="1" dirty="0">
                <a:solidFill>
                  <a:schemeClr val="accent1">
                    <a:lumMod val="75000"/>
                  </a:schemeClr>
                </a:solidFill>
              </a:rPr>
              <a:t>Hedef 3.1.</a:t>
            </a:r>
          </a:p>
          <a:p>
            <a:pPr algn="just"/>
            <a:r>
              <a:rPr lang="tr-TR" b="1" dirty="0" err="1">
                <a:solidFill>
                  <a:schemeClr val="accent1">
                    <a:lumMod val="75000"/>
                  </a:schemeClr>
                </a:solidFill>
              </a:rPr>
              <a:t>İYTE’nin</a:t>
            </a:r>
            <a:r>
              <a:rPr lang="tr-TR" b="1" dirty="0">
                <a:solidFill>
                  <a:schemeClr val="accent1">
                    <a:lumMod val="75000"/>
                  </a:schemeClr>
                </a:solidFill>
              </a:rPr>
              <a:t> beşeri ve diğer altyapı gücünü kullanarak, ülkemiz ve bölge için odaklı projeler geliştirmek</a:t>
            </a:r>
          </a:p>
        </p:txBody>
      </p:sp>
      <p:pic>
        <p:nvPicPr>
          <p:cNvPr id="16" name="Picture 15">
            <a:extLst>
              <a:ext uri="{FF2B5EF4-FFF2-40B4-BE49-F238E27FC236}">
                <a16:creationId xmlns:a16="http://schemas.microsoft.com/office/drawing/2014/main" id="{89DAFDCF-1D7E-F641-94BB-527F55D4CC3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04409" y="1997230"/>
            <a:ext cx="953009" cy="794175"/>
          </a:xfrm>
          <a:prstGeom prst="rect">
            <a:avLst/>
          </a:prstGeom>
        </p:spPr>
      </p:pic>
      <p:pic>
        <p:nvPicPr>
          <p:cNvPr id="17" name="Picture 16">
            <a:extLst>
              <a:ext uri="{FF2B5EF4-FFF2-40B4-BE49-F238E27FC236}">
                <a16:creationId xmlns:a16="http://schemas.microsoft.com/office/drawing/2014/main" id="{E38E994E-8119-264D-8E15-698CB024314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04409" y="4300397"/>
            <a:ext cx="866113" cy="879039"/>
          </a:xfrm>
          <a:prstGeom prst="rect">
            <a:avLst/>
          </a:prstGeom>
        </p:spPr>
      </p:pic>
      <p:sp>
        <p:nvSpPr>
          <p:cNvPr id="14" name="Dikdörtgen 7">
            <a:extLst>
              <a:ext uri="{FF2B5EF4-FFF2-40B4-BE49-F238E27FC236}">
                <a16:creationId xmlns:a16="http://schemas.microsoft.com/office/drawing/2014/main" id="{110EBC8F-7846-A246-A422-1B5A25E029C0}"/>
              </a:ext>
            </a:extLst>
          </p:cNvPr>
          <p:cNvSpPr>
            <a:spLocks noChangeArrowheads="1"/>
          </p:cNvSpPr>
          <p:nvPr/>
        </p:nvSpPr>
        <p:spPr bwMode="auto">
          <a:xfrm>
            <a:off x="-1" y="34861"/>
            <a:ext cx="12192001" cy="1708032"/>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8" name="Resim 8">
            <a:extLst>
              <a:ext uri="{FF2B5EF4-FFF2-40B4-BE49-F238E27FC236}">
                <a16:creationId xmlns:a16="http://schemas.microsoft.com/office/drawing/2014/main" id="{470C4297-32E8-0243-9630-22CA05F6BE49}"/>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433106D0-7897-4C43-991E-211948072693}"/>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401420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rot="16200000">
            <a:off x="690009" y="3043727"/>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691909" y="2005129"/>
            <a:ext cx="8880120" cy="2585323"/>
          </a:xfrm>
          <a:prstGeom prst="rect">
            <a:avLst/>
          </a:prstGeom>
          <a:noFill/>
        </p:spPr>
        <p:txBody>
          <a:bodyPr wrap="square" rtlCol="0">
            <a:spAutoFit/>
          </a:bodyPr>
          <a:lstStyle/>
          <a:p>
            <a:pPr algn="just"/>
            <a:r>
              <a:rPr lang="tr-TR" dirty="0">
                <a:solidFill>
                  <a:schemeClr val="accent6"/>
                </a:solidFill>
              </a:rPr>
              <a:t>Enstitü dışı fon kaynaklarını artıracak politikalar kapsamında; Ulusal ve Uluslararası destek programları için proje öncesi, proje hazırlık ve başvuru süreci, proje yönetimi sürecinde destek verilmektedir. Programlar hakkında birebir ve genel bilgilendirme toplantıları düzenlenmekte ve programlara ilişkin güncel tüm bilgiler paylaşılmaktadır. Çalışma alanlarına uygun olabilecek çağrılar takip edilerek incelenmekte ve ilgili akademisyenler bilgilendirilmektir.</a:t>
            </a:r>
          </a:p>
          <a:p>
            <a:pPr algn="just"/>
            <a:endParaRPr lang="tr-TR" dirty="0">
              <a:solidFill>
                <a:schemeClr val="accent6"/>
              </a:solidFill>
            </a:endParaRPr>
          </a:p>
          <a:p>
            <a:pPr algn="just"/>
            <a:endParaRPr lang="en-US" dirty="0">
              <a:solidFill>
                <a:schemeClr val="accent6"/>
              </a:solidFill>
            </a:endParaRPr>
          </a:p>
          <a:p>
            <a:pPr algn="just"/>
            <a:endParaRPr lang="en-US" dirty="0">
              <a:solidFill>
                <a:schemeClr val="accent1">
                  <a:lumMod val="75000"/>
                </a:schemeClr>
              </a:solidFill>
            </a:endParaRPr>
          </a:p>
        </p:txBody>
      </p:sp>
      <p:sp>
        <p:nvSpPr>
          <p:cNvPr id="3" name="TextBox 2">
            <a:extLst>
              <a:ext uri="{FF2B5EF4-FFF2-40B4-BE49-F238E27FC236}">
                <a16:creationId xmlns:a16="http://schemas.microsoft.com/office/drawing/2014/main" id="{B9292ED3-5B67-2842-9834-5ADDA5A12374}"/>
              </a:ext>
            </a:extLst>
          </p:cNvPr>
          <p:cNvSpPr txBox="1"/>
          <p:nvPr/>
        </p:nvSpPr>
        <p:spPr>
          <a:xfrm>
            <a:off x="864351" y="2005129"/>
            <a:ext cx="820800" cy="830997"/>
          </a:xfrm>
          <a:prstGeom prst="rect">
            <a:avLst/>
          </a:prstGeom>
          <a:solidFill>
            <a:schemeClr val="accent6"/>
          </a:solidFill>
        </p:spPr>
        <p:txBody>
          <a:bodyPr wrap="square" rtlCol="0">
            <a:spAutoFit/>
          </a:bodyPr>
          <a:lstStyle/>
          <a:p>
            <a:r>
              <a:rPr lang="en-US" sz="4800" dirty="0">
                <a:solidFill>
                  <a:schemeClr val="bg1"/>
                </a:solidFill>
              </a:rPr>
              <a:t> U</a:t>
            </a:r>
          </a:p>
        </p:txBody>
      </p:sp>
      <p:pic>
        <p:nvPicPr>
          <p:cNvPr id="15" name="Picture 14">
            <a:extLst>
              <a:ext uri="{FF2B5EF4-FFF2-40B4-BE49-F238E27FC236}">
                <a16:creationId xmlns:a16="http://schemas.microsoft.com/office/drawing/2014/main" id="{FF85EF6D-1C6F-4146-B142-A2F9B2D75F0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73610" y="4559524"/>
            <a:ext cx="727329" cy="573575"/>
          </a:xfrm>
          <a:prstGeom prst="rect">
            <a:avLst/>
          </a:prstGeom>
        </p:spPr>
      </p:pic>
      <p:sp>
        <p:nvSpPr>
          <p:cNvPr id="14" name="Dikdörtgen 7">
            <a:extLst>
              <a:ext uri="{FF2B5EF4-FFF2-40B4-BE49-F238E27FC236}">
                <a16:creationId xmlns:a16="http://schemas.microsoft.com/office/drawing/2014/main" id="{565BFECF-AB73-A14A-8D82-F07D3CA2176B}"/>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7" name="Resim 8">
            <a:extLst>
              <a:ext uri="{FF2B5EF4-FFF2-40B4-BE49-F238E27FC236}">
                <a16:creationId xmlns:a16="http://schemas.microsoft.com/office/drawing/2014/main" id="{AC5EEB34-D532-8849-80A2-0DEBCAF2A3E9}"/>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6FA81D45-893F-FA48-A726-4B93BD818C93}"/>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3491552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rot="16200000">
            <a:off x="637485" y="2885472"/>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565246" y="1888422"/>
            <a:ext cx="8880120" cy="1477328"/>
          </a:xfrm>
          <a:prstGeom prst="rect">
            <a:avLst/>
          </a:prstGeom>
          <a:noFill/>
        </p:spPr>
        <p:txBody>
          <a:bodyPr wrap="square" rtlCol="0">
            <a:spAutoFit/>
          </a:bodyPr>
          <a:lstStyle/>
          <a:p>
            <a:pPr algn="just"/>
            <a:r>
              <a:rPr lang="tr-TR" dirty="0">
                <a:solidFill>
                  <a:schemeClr val="accent6"/>
                </a:solidFill>
              </a:rPr>
              <a:t>Teknopark-</a:t>
            </a:r>
            <a:r>
              <a:rPr lang="tr-TR" dirty="0" err="1">
                <a:solidFill>
                  <a:schemeClr val="accent6"/>
                </a:solidFill>
              </a:rPr>
              <a:t>Bigg</a:t>
            </a:r>
            <a:r>
              <a:rPr lang="tr-TR" dirty="0">
                <a:solidFill>
                  <a:schemeClr val="accent6"/>
                </a:solidFill>
              </a:rPr>
              <a:t> </a:t>
            </a:r>
            <a:r>
              <a:rPr lang="tr-TR" dirty="0" err="1">
                <a:solidFill>
                  <a:schemeClr val="accent6"/>
                </a:solidFill>
              </a:rPr>
              <a:t>Assist</a:t>
            </a:r>
            <a:r>
              <a:rPr lang="tr-TR" dirty="0">
                <a:solidFill>
                  <a:schemeClr val="accent6"/>
                </a:solidFill>
              </a:rPr>
              <a:t>- Ön Kuluçka kapsamında alınan öğretim elemanlarının proje başvuru süreçlerini kolaylaştırıcı desteğin sağlanması</a:t>
            </a:r>
          </a:p>
          <a:p>
            <a:pPr algn="just"/>
            <a:endParaRPr lang="tr-TR" b="1" dirty="0">
              <a:solidFill>
                <a:schemeClr val="accent6"/>
              </a:solidFill>
            </a:endParaRPr>
          </a:p>
          <a:p>
            <a:pPr algn="just"/>
            <a:endParaRPr lang="tr-TR" b="1" dirty="0">
              <a:solidFill>
                <a:schemeClr val="accent6"/>
              </a:solidFill>
            </a:endParaRPr>
          </a:p>
          <a:p>
            <a:pPr algn="just"/>
            <a:r>
              <a:rPr lang="tr-TR" dirty="0">
                <a:solidFill>
                  <a:schemeClr val="accent6"/>
                </a:solidFill>
              </a:rPr>
              <a:t> </a:t>
            </a:r>
            <a:endParaRPr lang="en-US" dirty="0">
              <a:solidFill>
                <a:schemeClr val="accent1">
                  <a:lumMod val="75000"/>
                </a:schemeClr>
              </a:solidFill>
            </a:endParaRPr>
          </a:p>
        </p:txBody>
      </p:sp>
      <p:sp>
        <p:nvSpPr>
          <p:cNvPr id="3" name="TextBox 2">
            <a:extLst>
              <a:ext uri="{FF2B5EF4-FFF2-40B4-BE49-F238E27FC236}">
                <a16:creationId xmlns:a16="http://schemas.microsoft.com/office/drawing/2014/main" id="{B9292ED3-5B67-2842-9834-5ADDA5A12374}"/>
              </a:ext>
            </a:extLst>
          </p:cNvPr>
          <p:cNvSpPr txBox="1"/>
          <p:nvPr/>
        </p:nvSpPr>
        <p:spPr>
          <a:xfrm>
            <a:off x="821085" y="1888422"/>
            <a:ext cx="820800" cy="830997"/>
          </a:xfrm>
          <a:prstGeom prst="rect">
            <a:avLst/>
          </a:prstGeom>
          <a:solidFill>
            <a:schemeClr val="accent6"/>
          </a:solidFill>
        </p:spPr>
        <p:txBody>
          <a:bodyPr wrap="square" rtlCol="0">
            <a:spAutoFit/>
          </a:bodyPr>
          <a:lstStyle/>
          <a:p>
            <a:r>
              <a:rPr lang="en-US" sz="4800" dirty="0">
                <a:solidFill>
                  <a:schemeClr val="bg1"/>
                </a:solidFill>
              </a:rPr>
              <a:t> U</a:t>
            </a:r>
          </a:p>
        </p:txBody>
      </p:sp>
      <p:pic>
        <p:nvPicPr>
          <p:cNvPr id="15" name="Picture 14">
            <a:extLst>
              <a:ext uri="{FF2B5EF4-FFF2-40B4-BE49-F238E27FC236}">
                <a16:creationId xmlns:a16="http://schemas.microsoft.com/office/drawing/2014/main" id="{FF85EF6D-1C6F-4146-B142-A2F9B2D75F0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21085" y="4243455"/>
            <a:ext cx="727329" cy="573575"/>
          </a:xfrm>
          <a:prstGeom prst="rect">
            <a:avLst/>
          </a:prstGeom>
        </p:spPr>
      </p:pic>
      <p:sp>
        <p:nvSpPr>
          <p:cNvPr id="14" name="Dikdörtgen 7">
            <a:extLst>
              <a:ext uri="{FF2B5EF4-FFF2-40B4-BE49-F238E27FC236}">
                <a16:creationId xmlns:a16="http://schemas.microsoft.com/office/drawing/2014/main" id="{E14F40C1-B7F9-8A45-BF53-38F4DBDDC185}"/>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7" name="Resim 8">
            <a:extLst>
              <a:ext uri="{FF2B5EF4-FFF2-40B4-BE49-F238E27FC236}">
                <a16:creationId xmlns:a16="http://schemas.microsoft.com/office/drawing/2014/main" id="{50DB8CC5-9C69-FB49-8DF6-899C562C588E}"/>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B3899E34-B748-B74F-8D81-A7253E828699}"/>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3761149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rot="5400000">
            <a:off x="670571" y="3463492"/>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614673" y="2568044"/>
            <a:ext cx="8880120" cy="2308324"/>
          </a:xfrm>
          <a:prstGeom prst="rect">
            <a:avLst/>
          </a:prstGeom>
          <a:noFill/>
        </p:spPr>
        <p:txBody>
          <a:bodyPr wrap="square" rtlCol="0">
            <a:spAutoFit/>
          </a:bodyPr>
          <a:lstStyle/>
          <a:p>
            <a:pPr algn="just"/>
            <a:r>
              <a:rPr lang="tr-TR" dirty="0">
                <a:solidFill>
                  <a:srgbClr val="C00000"/>
                </a:solidFill>
              </a:rPr>
              <a:t>Odak ekiplerle hazırlanan proje başvurusu sayısı</a:t>
            </a:r>
          </a:p>
          <a:p>
            <a:pPr algn="just"/>
            <a:r>
              <a:rPr lang="tr-TR" dirty="0">
                <a:solidFill>
                  <a:srgbClr val="C00000"/>
                </a:solidFill>
              </a:rPr>
              <a:t>Başlangıç Değeri (2018): 0</a:t>
            </a:r>
          </a:p>
          <a:p>
            <a:pPr algn="just"/>
            <a:endParaRPr lang="tr-TR" dirty="0">
              <a:solidFill>
                <a:srgbClr val="C00000"/>
              </a:solidFill>
            </a:endParaRPr>
          </a:p>
          <a:p>
            <a:pPr algn="just"/>
            <a:r>
              <a:rPr lang="tr-TR" dirty="0">
                <a:solidFill>
                  <a:srgbClr val="C00000"/>
                </a:solidFill>
              </a:rPr>
              <a:t>2019: 0, 2020: 0,  2021: 94</a:t>
            </a:r>
          </a:p>
          <a:p>
            <a:pPr algn="just"/>
            <a:endParaRPr lang="tr-TR" dirty="0">
              <a:solidFill>
                <a:srgbClr val="C00000"/>
              </a:solidFill>
            </a:endParaRPr>
          </a:p>
          <a:p>
            <a:pPr algn="just"/>
            <a:endParaRPr lang="tr-TR" b="1" dirty="0">
              <a:solidFill>
                <a:srgbClr val="C00000"/>
              </a:solidFill>
            </a:endParaRPr>
          </a:p>
          <a:p>
            <a:pPr algn="just"/>
            <a:endParaRPr lang="tr-TR" b="1" dirty="0">
              <a:solidFill>
                <a:srgbClr val="C00000"/>
              </a:solidFill>
            </a:endParaRPr>
          </a:p>
          <a:p>
            <a:pPr algn="just"/>
            <a:endParaRPr lang="en-US" dirty="0">
              <a:solidFill>
                <a:schemeClr val="accent1">
                  <a:lumMod val="75000"/>
                </a:schemeClr>
              </a:solidFill>
            </a:endParaRPr>
          </a:p>
        </p:txBody>
      </p:sp>
      <p:sp>
        <p:nvSpPr>
          <p:cNvPr id="3" name="TextBox 2">
            <a:extLst>
              <a:ext uri="{FF2B5EF4-FFF2-40B4-BE49-F238E27FC236}">
                <a16:creationId xmlns:a16="http://schemas.microsoft.com/office/drawing/2014/main" id="{B9292ED3-5B67-2842-9834-5ADDA5A12374}"/>
              </a:ext>
            </a:extLst>
          </p:cNvPr>
          <p:cNvSpPr txBox="1"/>
          <p:nvPr/>
        </p:nvSpPr>
        <p:spPr>
          <a:xfrm>
            <a:off x="870512" y="2568044"/>
            <a:ext cx="820800" cy="830997"/>
          </a:xfrm>
          <a:prstGeom prst="rect">
            <a:avLst/>
          </a:prstGeom>
          <a:solidFill>
            <a:srgbClr val="C00000"/>
          </a:solidFill>
        </p:spPr>
        <p:txBody>
          <a:bodyPr wrap="square" rtlCol="0">
            <a:spAutoFit/>
          </a:bodyPr>
          <a:lstStyle/>
          <a:p>
            <a:r>
              <a:rPr lang="en-US" sz="4800" dirty="0">
                <a:solidFill>
                  <a:schemeClr val="bg1"/>
                </a:solidFill>
              </a:rPr>
              <a:t> K</a:t>
            </a:r>
          </a:p>
        </p:txBody>
      </p:sp>
      <p:pic>
        <p:nvPicPr>
          <p:cNvPr id="10" name="Picture 9">
            <a:extLst>
              <a:ext uri="{FF2B5EF4-FFF2-40B4-BE49-F238E27FC236}">
                <a16:creationId xmlns:a16="http://schemas.microsoft.com/office/drawing/2014/main" id="{2A3E2C8A-0C35-1040-924D-7F8A741E3B7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62073" y="4977920"/>
            <a:ext cx="860613" cy="591670"/>
          </a:xfrm>
          <a:prstGeom prst="rect">
            <a:avLst/>
          </a:prstGeom>
        </p:spPr>
      </p:pic>
      <p:sp>
        <p:nvSpPr>
          <p:cNvPr id="14" name="Dikdörtgen 7">
            <a:extLst>
              <a:ext uri="{FF2B5EF4-FFF2-40B4-BE49-F238E27FC236}">
                <a16:creationId xmlns:a16="http://schemas.microsoft.com/office/drawing/2014/main" id="{2D04FE62-030E-6F46-A248-36E834224C37}"/>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6" name="Resim 8">
            <a:extLst>
              <a:ext uri="{FF2B5EF4-FFF2-40B4-BE49-F238E27FC236}">
                <a16:creationId xmlns:a16="http://schemas.microsoft.com/office/drawing/2014/main" id="{E712901A-BFD6-6344-B969-BB807FF8F0D2}"/>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8336" y="319907"/>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3DC9580E-E7E4-CA40-87CF-C8F46EDC95C5}"/>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101216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rot="10800000">
            <a:off x="584074" y="3414065"/>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B9292ED3-5B67-2842-9834-5ADDA5A12374}"/>
              </a:ext>
            </a:extLst>
          </p:cNvPr>
          <p:cNvSpPr txBox="1"/>
          <p:nvPr/>
        </p:nvSpPr>
        <p:spPr>
          <a:xfrm>
            <a:off x="784015" y="2518617"/>
            <a:ext cx="820800" cy="830997"/>
          </a:xfrm>
          <a:prstGeom prst="rect">
            <a:avLst/>
          </a:prstGeom>
          <a:solidFill>
            <a:schemeClr val="accent4"/>
          </a:solidFill>
        </p:spPr>
        <p:txBody>
          <a:bodyPr wrap="square" rtlCol="0">
            <a:spAutoFit/>
          </a:bodyPr>
          <a:lstStyle/>
          <a:p>
            <a:r>
              <a:rPr lang="en-US" sz="4800" dirty="0">
                <a:solidFill>
                  <a:schemeClr val="bg1"/>
                </a:solidFill>
              </a:rPr>
              <a:t> </a:t>
            </a:r>
            <a:r>
              <a:rPr lang="tr-TR" sz="4800" dirty="0">
                <a:solidFill>
                  <a:schemeClr val="bg1"/>
                </a:solidFill>
              </a:rPr>
              <a:t>Ö</a:t>
            </a:r>
          </a:p>
        </p:txBody>
      </p:sp>
      <p:pic>
        <p:nvPicPr>
          <p:cNvPr id="10" name="Picture 9">
            <a:extLst>
              <a:ext uri="{FF2B5EF4-FFF2-40B4-BE49-F238E27FC236}">
                <a16:creationId xmlns:a16="http://schemas.microsoft.com/office/drawing/2014/main" id="{18F66E7F-8894-1842-9E46-E3FDC4C528C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748159" y="4756588"/>
            <a:ext cx="753036" cy="833718"/>
          </a:xfrm>
          <a:prstGeom prst="rect">
            <a:avLst/>
          </a:prstGeom>
        </p:spPr>
      </p:pic>
      <p:sp>
        <p:nvSpPr>
          <p:cNvPr id="14" name="Dikdörtgen 7">
            <a:extLst>
              <a:ext uri="{FF2B5EF4-FFF2-40B4-BE49-F238E27FC236}">
                <a16:creationId xmlns:a16="http://schemas.microsoft.com/office/drawing/2014/main" id="{D9E59455-C0EC-534B-929E-C545641E03BA}"/>
              </a:ext>
            </a:extLst>
          </p:cNvPr>
          <p:cNvSpPr>
            <a:spLocks noChangeArrowheads="1"/>
          </p:cNvSpPr>
          <p:nvPr/>
        </p:nvSpPr>
        <p:spPr bwMode="auto">
          <a:xfrm>
            <a:off x="-1" y="185830"/>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6" name="Resim 8">
            <a:extLst>
              <a:ext uri="{FF2B5EF4-FFF2-40B4-BE49-F238E27FC236}">
                <a16:creationId xmlns:a16="http://schemas.microsoft.com/office/drawing/2014/main" id="{40A1D4AA-C849-FD43-8F70-C818FFDD3F74}"/>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3685" y="320043"/>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71E1830C-0E61-9949-A032-0BFDD66EA926}"/>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2812414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7">
            <a:extLst>
              <a:ext uri="{FF2B5EF4-FFF2-40B4-BE49-F238E27FC236}">
                <a16:creationId xmlns:a16="http://schemas.microsoft.com/office/drawing/2014/main" id="{D9E59455-C0EC-534B-929E-C545641E03BA}"/>
              </a:ext>
            </a:extLst>
          </p:cNvPr>
          <p:cNvSpPr>
            <a:spLocks noChangeArrowheads="1"/>
          </p:cNvSpPr>
          <p:nvPr/>
        </p:nvSpPr>
        <p:spPr bwMode="auto">
          <a:xfrm>
            <a:off x="-1" y="34861"/>
            <a:ext cx="12192001" cy="1708032"/>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6" name="Resim 8">
            <a:extLst>
              <a:ext uri="{FF2B5EF4-FFF2-40B4-BE49-F238E27FC236}">
                <a16:creationId xmlns:a16="http://schemas.microsoft.com/office/drawing/2014/main" id="{40A1D4AA-C849-FD43-8F70-C818FFDD3F74}"/>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0D253FA-676D-5E42-9C7C-B851E4A0E424}"/>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90766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17"/>
          <p:cNvGrpSpPr/>
          <p:nvPr/>
        </p:nvGrpSpPr>
        <p:grpSpPr>
          <a:xfrm>
            <a:off x="8738566" y="2038615"/>
            <a:ext cx="1746134" cy="1851403"/>
            <a:chOff x="0" y="-117983"/>
            <a:chExt cx="2935433" cy="3112401"/>
          </a:xfrm>
        </p:grpSpPr>
        <p:grpSp>
          <p:nvGrpSpPr>
            <p:cNvPr id="3" name="Group 1209"/>
            <p:cNvGrpSpPr/>
            <p:nvPr/>
          </p:nvGrpSpPr>
          <p:grpSpPr>
            <a:xfrm>
              <a:off x="0" y="-117983"/>
              <a:ext cx="2935433" cy="3112401"/>
              <a:chOff x="0" y="-117982"/>
              <a:chExt cx="2935432" cy="3112400"/>
            </a:xfrm>
          </p:grpSpPr>
          <p:sp>
            <p:nvSpPr>
              <p:cNvPr id="11" name="Shape 1206"/>
              <p:cNvSpPr/>
              <p:nvPr/>
            </p:nvSpPr>
            <p:spPr>
              <a:xfrm>
                <a:off x="0" y="58985"/>
                <a:ext cx="2935432" cy="2935433"/>
              </a:xfrm>
              <a:prstGeom prst="ellipse">
                <a:avLst/>
              </a:prstGeom>
              <a:solidFill>
                <a:schemeClr val="accent5">
                  <a:lumMod val="50000"/>
                </a:schemeClr>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266">
                  <a:solidFill>
                    <a:schemeClr val="accent6">
                      <a:lumMod val="60000"/>
                      <a:lumOff val="40000"/>
                    </a:schemeClr>
                  </a:solidFill>
                </a:endParaRPr>
              </a:p>
            </p:txBody>
          </p:sp>
          <p:sp>
            <p:nvSpPr>
              <p:cNvPr id="12" name="Shape 1207"/>
              <p:cNvSpPr/>
              <p:nvPr/>
            </p:nvSpPr>
            <p:spPr>
              <a:xfrm>
                <a:off x="466128" y="820914"/>
                <a:ext cx="2003177" cy="14115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a:defRPr sz="8000" b="1">
                    <a:solidFill>
                      <a:srgbClr val="FFFFFF"/>
                    </a:solidFill>
                    <a:latin typeface="Arial"/>
                    <a:ea typeface="Arial"/>
                    <a:cs typeface="Arial"/>
                    <a:sym typeface="Arial"/>
                  </a:defRPr>
                </a:lvl1pPr>
              </a:lstStyle>
              <a:p>
                <a:r>
                  <a:rPr lang="tr-TR" sz="4640" dirty="0"/>
                  <a:t>475</a:t>
                </a:r>
              </a:p>
              <a:p>
                <a:r>
                  <a:rPr lang="tr-TR" sz="984" dirty="0"/>
                  <a:t>TÜBİTAK</a:t>
                </a:r>
                <a:endParaRPr sz="984" dirty="0"/>
              </a:p>
            </p:txBody>
          </p:sp>
          <p:sp>
            <p:nvSpPr>
              <p:cNvPr id="13" name="Shape 1208"/>
              <p:cNvSpPr/>
              <p:nvPr/>
            </p:nvSpPr>
            <p:spPr>
              <a:xfrm>
                <a:off x="2043009" y="-117982"/>
                <a:ext cx="849969" cy="847508"/>
              </a:xfrm>
              <a:prstGeom prst="ellipse">
                <a:avLst/>
              </a:prstGeom>
              <a:solidFill>
                <a:schemeClr val="accent5">
                  <a:lumMod val="50000"/>
                </a:schemeClr>
              </a:solidFill>
              <a:ln w="63500" cap="flat">
                <a:solidFill>
                  <a:srgbClr val="F9F9F9"/>
                </a:solidFill>
                <a:prstDash val="solid"/>
                <a:miter lim="800000"/>
              </a:ln>
              <a:effectLst/>
            </p:spPr>
            <p:txBody>
              <a:bodyPr wrap="square" lIns="34289" tIns="34289" rIns="34289" bIns="34289" numCol="1" anchor="t">
                <a:noAutofit/>
              </a:bodyPr>
              <a:lstStyle/>
              <a:p>
                <a:endParaRPr sz="1266"/>
              </a:p>
            </p:txBody>
          </p:sp>
        </p:grpSp>
        <p:grpSp>
          <p:nvGrpSpPr>
            <p:cNvPr id="4" name="Group 1216"/>
            <p:cNvGrpSpPr/>
            <p:nvPr/>
          </p:nvGrpSpPr>
          <p:grpSpPr>
            <a:xfrm>
              <a:off x="2152366" y="-17746"/>
              <a:ext cx="595742" cy="654440"/>
              <a:chOff x="0" y="0"/>
              <a:chExt cx="595741" cy="654439"/>
            </a:xfrm>
          </p:grpSpPr>
          <p:sp>
            <p:nvSpPr>
              <p:cNvPr id="5" name="Shape 1210"/>
              <p:cNvSpPr/>
              <p:nvPr/>
            </p:nvSpPr>
            <p:spPr>
              <a:xfrm rot="19265839">
                <a:off x="84967" y="146443"/>
                <a:ext cx="425807" cy="420977"/>
              </a:xfrm>
              <a:custGeom>
                <a:avLst/>
                <a:gdLst/>
                <a:ahLst/>
                <a:cxnLst>
                  <a:cxn ang="0">
                    <a:pos x="wd2" y="hd2"/>
                  </a:cxn>
                  <a:cxn ang="5400000">
                    <a:pos x="wd2" y="hd2"/>
                  </a:cxn>
                  <a:cxn ang="10800000">
                    <a:pos x="wd2" y="hd2"/>
                  </a:cxn>
                  <a:cxn ang="16200000">
                    <a:pos x="wd2" y="hd2"/>
                  </a:cxn>
                </a:cxnLst>
                <a:rect l="0" t="0" r="r" b="b"/>
                <a:pathLst>
                  <a:path w="21465" h="21600" extrusionOk="0">
                    <a:moveTo>
                      <a:pt x="15241" y="559"/>
                    </a:moveTo>
                    <a:cubicBezTo>
                      <a:pt x="14875" y="186"/>
                      <a:pt x="14326" y="0"/>
                      <a:pt x="13960" y="0"/>
                    </a:cubicBezTo>
                    <a:cubicBezTo>
                      <a:pt x="13411" y="0"/>
                      <a:pt x="12862" y="186"/>
                      <a:pt x="12679" y="559"/>
                    </a:cubicBezTo>
                    <a:cubicBezTo>
                      <a:pt x="11580" y="1676"/>
                      <a:pt x="11580" y="1676"/>
                      <a:pt x="11580" y="1676"/>
                    </a:cubicBezTo>
                    <a:cubicBezTo>
                      <a:pt x="11214" y="1862"/>
                      <a:pt x="11031" y="2421"/>
                      <a:pt x="11031" y="2979"/>
                    </a:cubicBezTo>
                    <a:cubicBezTo>
                      <a:pt x="11031" y="3352"/>
                      <a:pt x="11214" y="3538"/>
                      <a:pt x="11214" y="3910"/>
                    </a:cubicBezTo>
                    <a:cubicBezTo>
                      <a:pt x="1329" y="8007"/>
                      <a:pt x="1329" y="8007"/>
                      <a:pt x="1329" y="8007"/>
                    </a:cubicBezTo>
                    <a:cubicBezTo>
                      <a:pt x="780" y="8193"/>
                      <a:pt x="231" y="8938"/>
                      <a:pt x="48" y="9497"/>
                    </a:cubicBezTo>
                    <a:cubicBezTo>
                      <a:pt x="-135" y="10241"/>
                      <a:pt x="231" y="10986"/>
                      <a:pt x="780" y="11545"/>
                    </a:cubicBezTo>
                    <a:cubicBezTo>
                      <a:pt x="9933" y="20855"/>
                      <a:pt x="9933" y="20855"/>
                      <a:pt x="9933" y="20855"/>
                    </a:cubicBezTo>
                    <a:cubicBezTo>
                      <a:pt x="10482" y="21414"/>
                      <a:pt x="11031" y="21600"/>
                      <a:pt x="11580" y="21600"/>
                    </a:cubicBezTo>
                    <a:cubicBezTo>
                      <a:pt x="11580" y="21600"/>
                      <a:pt x="11580" y="21600"/>
                      <a:pt x="11580" y="21600"/>
                    </a:cubicBezTo>
                    <a:cubicBezTo>
                      <a:pt x="11763" y="21600"/>
                      <a:pt x="11946" y="21600"/>
                      <a:pt x="11946" y="21600"/>
                    </a:cubicBezTo>
                    <a:cubicBezTo>
                      <a:pt x="12679" y="21414"/>
                      <a:pt x="13411" y="20855"/>
                      <a:pt x="13594" y="20110"/>
                    </a:cubicBezTo>
                    <a:cubicBezTo>
                      <a:pt x="17438" y="10241"/>
                      <a:pt x="17438" y="10241"/>
                      <a:pt x="17438" y="10241"/>
                    </a:cubicBezTo>
                    <a:cubicBezTo>
                      <a:pt x="17804" y="10428"/>
                      <a:pt x="18170" y="10614"/>
                      <a:pt x="18536" y="10614"/>
                    </a:cubicBezTo>
                    <a:cubicBezTo>
                      <a:pt x="19085" y="10614"/>
                      <a:pt x="19451" y="10428"/>
                      <a:pt x="19818" y="10055"/>
                    </a:cubicBezTo>
                    <a:cubicBezTo>
                      <a:pt x="20916" y="8938"/>
                      <a:pt x="20916" y="8938"/>
                      <a:pt x="20916" y="8938"/>
                    </a:cubicBezTo>
                    <a:cubicBezTo>
                      <a:pt x="21282" y="8566"/>
                      <a:pt x="21465" y="8193"/>
                      <a:pt x="21465" y="7634"/>
                    </a:cubicBezTo>
                    <a:cubicBezTo>
                      <a:pt x="21465" y="7076"/>
                      <a:pt x="21282" y="6703"/>
                      <a:pt x="20916" y="6331"/>
                    </a:cubicBezTo>
                    <a:lnTo>
                      <a:pt x="15241" y="559"/>
                    </a:lnTo>
                    <a:close/>
                    <a:moveTo>
                      <a:pt x="12312" y="19552"/>
                    </a:moveTo>
                    <a:cubicBezTo>
                      <a:pt x="12129" y="19924"/>
                      <a:pt x="11946" y="20110"/>
                      <a:pt x="11763" y="20110"/>
                    </a:cubicBezTo>
                    <a:cubicBezTo>
                      <a:pt x="11580" y="20110"/>
                      <a:pt x="11580" y="20110"/>
                      <a:pt x="11580" y="20110"/>
                    </a:cubicBezTo>
                    <a:cubicBezTo>
                      <a:pt x="11397" y="20110"/>
                      <a:pt x="11214" y="20110"/>
                      <a:pt x="11031" y="19924"/>
                    </a:cubicBezTo>
                    <a:cubicBezTo>
                      <a:pt x="1696" y="10428"/>
                      <a:pt x="1696" y="10428"/>
                      <a:pt x="1696" y="10428"/>
                    </a:cubicBezTo>
                    <a:cubicBezTo>
                      <a:pt x="1512" y="10428"/>
                      <a:pt x="1512" y="10055"/>
                      <a:pt x="1512" y="9869"/>
                    </a:cubicBezTo>
                    <a:cubicBezTo>
                      <a:pt x="1512" y="9683"/>
                      <a:pt x="1696" y="9497"/>
                      <a:pt x="1879" y="9310"/>
                    </a:cubicBezTo>
                    <a:cubicBezTo>
                      <a:pt x="6455" y="7448"/>
                      <a:pt x="6455" y="7448"/>
                      <a:pt x="6455" y="7448"/>
                    </a:cubicBezTo>
                    <a:cubicBezTo>
                      <a:pt x="9567" y="8566"/>
                      <a:pt x="12679" y="7448"/>
                      <a:pt x="15790" y="10800"/>
                    </a:cubicBezTo>
                    <a:lnTo>
                      <a:pt x="12312" y="19552"/>
                    </a:lnTo>
                    <a:close/>
                    <a:moveTo>
                      <a:pt x="19818" y="7821"/>
                    </a:moveTo>
                    <a:cubicBezTo>
                      <a:pt x="18719" y="8938"/>
                      <a:pt x="18719" y="8938"/>
                      <a:pt x="18719" y="8938"/>
                    </a:cubicBezTo>
                    <a:cubicBezTo>
                      <a:pt x="18719" y="9124"/>
                      <a:pt x="18353" y="9124"/>
                      <a:pt x="18170" y="8938"/>
                    </a:cubicBezTo>
                    <a:cubicBezTo>
                      <a:pt x="16889" y="7634"/>
                      <a:pt x="16889" y="7634"/>
                      <a:pt x="16889" y="7634"/>
                    </a:cubicBezTo>
                    <a:cubicBezTo>
                      <a:pt x="15973" y="10241"/>
                      <a:pt x="15973" y="10241"/>
                      <a:pt x="15973" y="10241"/>
                    </a:cubicBezTo>
                    <a:cubicBezTo>
                      <a:pt x="15973" y="10055"/>
                      <a:pt x="15973" y="10055"/>
                      <a:pt x="15973" y="10055"/>
                    </a:cubicBezTo>
                    <a:cubicBezTo>
                      <a:pt x="13777" y="7821"/>
                      <a:pt x="11580" y="7634"/>
                      <a:pt x="9567" y="7262"/>
                    </a:cubicBezTo>
                    <a:cubicBezTo>
                      <a:pt x="8834" y="7262"/>
                      <a:pt x="8285" y="7076"/>
                      <a:pt x="7553" y="7076"/>
                    </a:cubicBezTo>
                    <a:cubicBezTo>
                      <a:pt x="13777" y="4469"/>
                      <a:pt x="13777" y="4469"/>
                      <a:pt x="13777" y="4469"/>
                    </a:cubicBezTo>
                    <a:cubicBezTo>
                      <a:pt x="12679" y="3166"/>
                      <a:pt x="12679" y="3166"/>
                      <a:pt x="12679" y="3166"/>
                    </a:cubicBezTo>
                    <a:cubicBezTo>
                      <a:pt x="12496" y="2979"/>
                      <a:pt x="12496" y="2793"/>
                      <a:pt x="12679" y="2607"/>
                    </a:cubicBezTo>
                    <a:cubicBezTo>
                      <a:pt x="13594" y="1676"/>
                      <a:pt x="13594" y="1676"/>
                      <a:pt x="13594" y="1676"/>
                    </a:cubicBezTo>
                    <a:cubicBezTo>
                      <a:pt x="13777" y="1490"/>
                      <a:pt x="13960" y="1490"/>
                      <a:pt x="14143" y="1676"/>
                    </a:cubicBezTo>
                    <a:cubicBezTo>
                      <a:pt x="19818" y="7262"/>
                      <a:pt x="19818" y="7262"/>
                      <a:pt x="19818" y="7262"/>
                    </a:cubicBezTo>
                    <a:cubicBezTo>
                      <a:pt x="20001" y="7448"/>
                      <a:pt x="20001" y="7821"/>
                      <a:pt x="19818" y="7821"/>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6" name="Shape 1211"/>
              <p:cNvSpPr/>
              <p:nvPr/>
            </p:nvSpPr>
            <p:spPr>
              <a:xfrm rot="19265839">
                <a:off x="292998" y="314980"/>
                <a:ext cx="72169" cy="7216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7280" y="21600"/>
                      <a:pt x="21600" y="17280"/>
                      <a:pt x="21600" y="10800"/>
                    </a:cubicBezTo>
                    <a:cubicBezTo>
                      <a:pt x="21600" y="4320"/>
                      <a:pt x="17280" y="0"/>
                      <a:pt x="10800" y="0"/>
                    </a:cubicBezTo>
                    <a:cubicBezTo>
                      <a:pt x="4320" y="0"/>
                      <a:pt x="0" y="4320"/>
                      <a:pt x="0" y="10800"/>
                    </a:cubicBezTo>
                    <a:cubicBezTo>
                      <a:pt x="0" y="17280"/>
                      <a:pt x="4320" y="21600"/>
                      <a:pt x="10800" y="21600"/>
                    </a:cubicBezTo>
                    <a:close/>
                    <a:moveTo>
                      <a:pt x="10800" y="4320"/>
                    </a:moveTo>
                    <a:cubicBezTo>
                      <a:pt x="14040" y="4320"/>
                      <a:pt x="17280" y="7560"/>
                      <a:pt x="17280" y="10800"/>
                    </a:cubicBezTo>
                    <a:cubicBezTo>
                      <a:pt x="17280" y="14040"/>
                      <a:pt x="14040" y="17280"/>
                      <a:pt x="10800" y="17280"/>
                    </a:cubicBezTo>
                    <a:cubicBezTo>
                      <a:pt x="7560" y="17280"/>
                      <a:pt x="4320" y="14040"/>
                      <a:pt x="4320" y="10800"/>
                    </a:cubicBezTo>
                    <a:cubicBezTo>
                      <a:pt x="4320" y="7560"/>
                      <a:pt x="7560" y="4320"/>
                      <a:pt x="10800" y="432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7" name="Shape 1212"/>
              <p:cNvSpPr/>
              <p:nvPr/>
            </p:nvSpPr>
            <p:spPr>
              <a:xfrm rot="19265839">
                <a:off x="294073" y="14657"/>
                <a:ext cx="72168" cy="721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320" y="0"/>
                      <a:pt x="0" y="4320"/>
                      <a:pt x="0" y="10800"/>
                    </a:cubicBezTo>
                    <a:cubicBezTo>
                      <a:pt x="0" y="17280"/>
                      <a:pt x="4320" y="21600"/>
                      <a:pt x="10800" y="21600"/>
                    </a:cubicBezTo>
                    <a:cubicBezTo>
                      <a:pt x="17280" y="21600"/>
                      <a:pt x="21600" y="17280"/>
                      <a:pt x="21600" y="10800"/>
                    </a:cubicBezTo>
                    <a:cubicBezTo>
                      <a:pt x="21600" y="4320"/>
                      <a:pt x="17280" y="0"/>
                      <a:pt x="10800" y="0"/>
                    </a:cubicBezTo>
                    <a:close/>
                    <a:moveTo>
                      <a:pt x="10800" y="17280"/>
                    </a:moveTo>
                    <a:cubicBezTo>
                      <a:pt x="7560" y="17280"/>
                      <a:pt x="4320" y="14040"/>
                      <a:pt x="4320" y="10800"/>
                    </a:cubicBezTo>
                    <a:cubicBezTo>
                      <a:pt x="4320" y="7560"/>
                      <a:pt x="7560" y="4320"/>
                      <a:pt x="10800" y="4320"/>
                    </a:cubicBezTo>
                    <a:cubicBezTo>
                      <a:pt x="14040" y="4320"/>
                      <a:pt x="17280" y="7560"/>
                      <a:pt x="17280" y="10800"/>
                    </a:cubicBezTo>
                    <a:cubicBezTo>
                      <a:pt x="17280" y="14040"/>
                      <a:pt x="14040" y="17280"/>
                      <a:pt x="10800" y="1728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8" name="Shape 1213"/>
              <p:cNvSpPr/>
              <p:nvPr/>
            </p:nvSpPr>
            <p:spPr>
              <a:xfrm rot="19265839">
                <a:off x="212946" y="363792"/>
                <a:ext cx="58638" cy="586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200"/>
                      <a:pt x="5400" y="21600"/>
                      <a:pt x="10800" y="21600"/>
                    </a:cubicBezTo>
                    <a:cubicBezTo>
                      <a:pt x="16200" y="21600"/>
                      <a:pt x="21600" y="16200"/>
                      <a:pt x="21600" y="10800"/>
                    </a:cubicBezTo>
                    <a:cubicBezTo>
                      <a:pt x="21600" y="5400"/>
                      <a:pt x="16200" y="0"/>
                      <a:pt x="10800" y="0"/>
                    </a:cubicBezTo>
                    <a:cubicBezTo>
                      <a:pt x="5400" y="0"/>
                      <a:pt x="0" y="5400"/>
                      <a:pt x="0" y="10800"/>
                    </a:cubicBezTo>
                    <a:close/>
                    <a:moveTo>
                      <a:pt x="10800" y="5400"/>
                    </a:moveTo>
                    <a:cubicBezTo>
                      <a:pt x="13500" y="5400"/>
                      <a:pt x="16200" y="8100"/>
                      <a:pt x="16200" y="10800"/>
                    </a:cubicBezTo>
                    <a:cubicBezTo>
                      <a:pt x="16200" y="13500"/>
                      <a:pt x="13500" y="16200"/>
                      <a:pt x="10800" y="16200"/>
                    </a:cubicBezTo>
                    <a:cubicBezTo>
                      <a:pt x="8100" y="16200"/>
                      <a:pt x="5400" y="13500"/>
                      <a:pt x="5400" y="10800"/>
                    </a:cubicBezTo>
                    <a:cubicBezTo>
                      <a:pt x="5400" y="8100"/>
                      <a:pt x="8100" y="5400"/>
                      <a:pt x="10800" y="540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9" name="Shape 1214"/>
              <p:cNvSpPr/>
              <p:nvPr/>
            </p:nvSpPr>
            <p:spPr>
              <a:xfrm rot="19265839">
                <a:off x="316676" y="419306"/>
                <a:ext cx="28568" cy="28569"/>
              </a:xfrm>
              <a:prstGeom prst="ellipse">
                <a:avLst/>
              </a:pr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10" name="Shape 1215"/>
              <p:cNvSpPr/>
              <p:nvPr/>
            </p:nvSpPr>
            <p:spPr>
              <a:xfrm rot="19265839">
                <a:off x="359786" y="103775"/>
                <a:ext cx="30072" cy="28568"/>
              </a:xfrm>
              <a:prstGeom prst="ellipse">
                <a:avLst/>
              </a:prstGeom>
              <a:solidFill>
                <a:srgbClr val="FFFFFF"/>
              </a:solidFill>
              <a:ln w="12700" cap="flat">
                <a:noFill/>
                <a:miter lim="400000"/>
              </a:ln>
              <a:effectLst/>
            </p:spPr>
            <p:txBody>
              <a:bodyPr wrap="square" lIns="34289" tIns="34289" rIns="34289" bIns="34289" numCol="1" anchor="t">
                <a:noAutofit/>
              </a:bodyPr>
              <a:lstStyle/>
              <a:p>
                <a:endParaRPr sz="1266"/>
              </a:p>
            </p:txBody>
          </p:sp>
        </p:grpSp>
      </p:grpSp>
      <p:sp>
        <p:nvSpPr>
          <p:cNvPr id="14" name="Shape 1222"/>
          <p:cNvSpPr/>
          <p:nvPr/>
        </p:nvSpPr>
        <p:spPr>
          <a:xfrm>
            <a:off x="5376485" y="4038404"/>
            <a:ext cx="3578231" cy="1079396"/>
          </a:xfrm>
          <a:prstGeom prst="rect">
            <a:avLst/>
          </a:prstGeom>
          <a:ln w="12700">
            <a:miter lim="400000"/>
          </a:ln>
          <a:extLst>
            <a:ext uri="{C572A759-6A51-4108-AA02-DFA0A04FC94B}">
              <ma14:wrappingTextBoxFlag xmlns:ma14="http://schemas.microsoft.com/office/mac/drawingml/2011/main" xmlns="" val="1"/>
            </a:ext>
          </a:extLst>
        </p:spPr>
        <p:txBody>
          <a:bodyPr wrap="square" lIns="34289" tIns="34289" rIns="34289" bIns="34289">
            <a:spAutoFit/>
          </a:bodyPr>
          <a:lstStyle>
            <a:lvl1pPr algn="r" defTabSz="914400">
              <a:lnSpc>
                <a:spcPct val="150000"/>
              </a:lnSpc>
              <a:defRPr sz="1800">
                <a:solidFill>
                  <a:srgbClr val="535353"/>
                </a:solidFill>
                <a:latin typeface="Arial"/>
                <a:ea typeface="Arial"/>
                <a:cs typeface="Arial"/>
                <a:sym typeface="Arial"/>
              </a:defRPr>
            </a:lvl1pPr>
          </a:lstStyle>
          <a:p>
            <a:pPr algn="l"/>
            <a:r>
              <a:rPr lang="tr-TR" sz="1125" dirty="0">
                <a:latin typeface="Gill Sans Light" panose="020B0302020104020203" pitchFamily="34" charset="-79"/>
                <a:cs typeface="Gill Sans Light" panose="020B0302020104020203" pitchFamily="34" charset="-79"/>
              </a:rPr>
              <a:t>81 </a:t>
            </a:r>
            <a:r>
              <a:rPr sz="1125" dirty="0" err="1">
                <a:latin typeface="Gill Sans Light" panose="020B0302020104020203" pitchFamily="34" charset="-79"/>
                <a:cs typeface="Gill Sans Light" panose="020B0302020104020203" pitchFamily="34" charset="-79"/>
              </a:rPr>
              <a:t>farklı</a:t>
            </a:r>
            <a:r>
              <a:rPr sz="1125" dirty="0">
                <a:latin typeface="Gill Sans Light" panose="020B0302020104020203" pitchFamily="34" charset="-79"/>
                <a:cs typeface="Gill Sans Light" panose="020B0302020104020203" pitchFamily="34" charset="-79"/>
              </a:rPr>
              <a:t> </a:t>
            </a:r>
            <a:r>
              <a:rPr sz="1125" dirty="0" err="1">
                <a:latin typeface="Gill Sans Light" panose="020B0302020104020203" pitchFamily="34" charset="-79"/>
                <a:cs typeface="Gill Sans Light" panose="020B0302020104020203" pitchFamily="34" charset="-79"/>
              </a:rPr>
              <a:t>öğretim</a:t>
            </a:r>
            <a:r>
              <a:rPr sz="1125" dirty="0">
                <a:latin typeface="Gill Sans Light" panose="020B0302020104020203" pitchFamily="34" charset="-79"/>
                <a:cs typeface="Gill Sans Light" panose="020B0302020104020203" pitchFamily="34" charset="-79"/>
              </a:rPr>
              <a:t> </a:t>
            </a:r>
            <a:r>
              <a:rPr sz="1125" dirty="0" err="1">
                <a:latin typeface="Gill Sans Light" panose="020B0302020104020203" pitchFamily="34" charset="-79"/>
                <a:cs typeface="Gill Sans Light" panose="020B0302020104020203" pitchFamily="34" charset="-79"/>
              </a:rPr>
              <a:t>üyesi</a:t>
            </a:r>
            <a:r>
              <a:rPr sz="1125" dirty="0">
                <a:latin typeface="Gill Sans Light" panose="020B0302020104020203" pitchFamily="34" charset="-79"/>
                <a:cs typeface="Gill Sans Light" panose="020B0302020104020203" pitchFamily="34" charset="-79"/>
              </a:rPr>
              <a:t> </a:t>
            </a:r>
            <a:r>
              <a:rPr lang="tr-TR" sz="1125" dirty="0">
                <a:latin typeface="Gill Sans Light" panose="020B0302020104020203" pitchFamily="34" charset="-79"/>
                <a:cs typeface="Gill Sans Light" panose="020B0302020104020203" pitchFamily="34" charset="-79"/>
              </a:rPr>
              <a:t>115</a:t>
            </a:r>
            <a:r>
              <a:rPr sz="1125" dirty="0">
                <a:latin typeface="Gill Sans Light" panose="020B0302020104020203" pitchFamily="34" charset="-79"/>
                <a:cs typeface="Gill Sans Light" panose="020B0302020104020203" pitchFamily="34" charset="-79"/>
              </a:rPr>
              <a:t>’</a:t>
            </a:r>
            <a:r>
              <a:rPr lang="tr-TR" sz="1125" dirty="0">
                <a:latin typeface="Gill Sans Light" panose="020B0302020104020203" pitchFamily="34" charset="-79"/>
                <a:cs typeface="Gill Sans Light" panose="020B0302020104020203" pitchFamily="34" charset="-79"/>
              </a:rPr>
              <a:t>i</a:t>
            </a:r>
            <a:r>
              <a:rPr sz="1125" dirty="0">
                <a:latin typeface="Gill Sans Light" panose="020B0302020104020203" pitchFamily="34" charset="-79"/>
                <a:cs typeface="Gill Sans Light" panose="020B0302020104020203" pitchFamily="34" charset="-79"/>
              </a:rPr>
              <a:t> </a:t>
            </a:r>
            <a:r>
              <a:rPr sz="1125" dirty="0" err="1">
                <a:latin typeface="Gill Sans Light" panose="020B0302020104020203" pitchFamily="34" charset="-79"/>
                <a:cs typeface="Gill Sans Light" panose="020B0302020104020203" pitchFamily="34" charset="-79"/>
              </a:rPr>
              <a:t>devam</a:t>
            </a:r>
            <a:r>
              <a:rPr sz="1125" dirty="0">
                <a:latin typeface="Gill Sans Light" panose="020B0302020104020203" pitchFamily="34" charset="-79"/>
                <a:cs typeface="Gill Sans Light" panose="020B0302020104020203" pitchFamily="34" charset="-79"/>
              </a:rPr>
              <a:t> </a:t>
            </a:r>
            <a:r>
              <a:rPr sz="1125" dirty="0" err="1">
                <a:latin typeface="Gill Sans Light" panose="020B0302020104020203" pitchFamily="34" charset="-79"/>
                <a:cs typeface="Gill Sans Light" panose="020B0302020104020203" pitchFamily="34" charset="-79"/>
              </a:rPr>
              <a:t>eden</a:t>
            </a:r>
            <a:r>
              <a:rPr lang="tr-TR" sz="1125" dirty="0">
                <a:latin typeface="Gill Sans Light" panose="020B0302020104020203" pitchFamily="34" charset="-79"/>
                <a:cs typeface="Gill Sans Light" panose="020B0302020104020203" pitchFamily="34" charset="-79"/>
              </a:rPr>
              <a:t>,</a:t>
            </a:r>
            <a:r>
              <a:rPr sz="1125" dirty="0">
                <a:latin typeface="Gill Sans Light" panose="020B0302020104020203" pitchFamily="34" charset="-79"/>
                <a:cs typeface="Gill Sans Light" panose="020B0302020104020203" pitchFamily="34" charset="-79"/>
              </a:rPr>
              <a:t> </a:t>
            </a:r>
            <a:r>
              <a:rPr sz="1125" dirty="0" err="1">
                <a:latin typeface="Gill Sans Light" panose="020B0302020104020203" pitchFamily="34" charset="-79"/>
                <a:cs typeface="Gill Sans Light" panose="020B0302020104020203" pitchFamily="34" charset="-79"/>
              </a:rPr>
              <a:t>toplamda</a:t>
            </a:r>
            <a:r>
              <a:rPr sz="1125" dirty="0">
                <a:latin typeface="Gill Sans Light" panose="020B0302020104020203" pitchFamily="34" charset="-79"/>
                <a:cs typeface="Gill Sans Light" panose="020B0302020104020203" pitchFamily="34" charset="-79"/>
              </a:rPr>
              <a:t> </a:t>
            </a:r>
            <a:r>
              <a:rPr lang="tr-TR" sz="1125" dirty="0">
                <a:latin typeface="Gill Sans Light" panose="020B0302020104020203" pitchFamily="34" charset="-79"/>
                <a:cs typeface="Gill Sans Light" panose="020B0302020104020203" pitchFamily="34" charset="-79"/>
              </a:rPr>
              <a:t>475</a:t>
            </a:r>
            <a:r>
              <a:rPr sz="1125" dirty="0">
                <a:latin typeface="Gill Sans Light" panose="020B0302020104020203" pitchFamily="34" charset="-79"/>
                <a:cs typeface="Gill Sans Light" panose="020B0302020104020203" pitchFamily="34" charset="-79"/>
              </a:rPr>
              <a:t> TÜBİTAK </a:t>
            </a:r>
            <a:r>
              <a:rPr sz="1125" dirty="0" err="1">
                <a:latin typeface="Gill Sans Light" panose="020B0302020104020203" pitchFamily="34" charset="-79"/>
                <a:cs typeface="Gill Sans Light" panose="020B0302020104020203" pitchFamily="34" charset="-79"/>
              </a:rPr>
              <a:t>Projesi</a:t>
            </a:r>
            <a:r>
              <a:rPr lang="tr-TR" sz="1125" dirty="0">
                <a:latin typeface="Gill Sans Light" panose="020B0302020104020203" pitchFamily="34" charset="-79"/>
                <a:cs typeface="Gill Sans Light" panose="020B0302020104020203" pitchFamily="34" charset="-79"/>
              </a:rPr>
              <a:t> (21.09.2022 tarihli TTS verilerine göre) </a:t>
            </a:r>
          </a:p>
          <a:p>
            <a:pPr algn="l"/>
            <a:r>
              <a:rPr lang="tr-TR" sz="1125" dirty="0">
                <a:solidFill>
                  <a:schemeClr val="tx2"/>
                </a:solidFill>
                <a:latin typeface="Gill Sans Light" panose="020B0302020104020203" pitchFamily="34" charset="-79"/>
                <a:cs typeface="Gill Sans Light" panose="020B0302020104020203" pitchFamily="34" charset="-79"/>
              </a:rPr>
              <a:t>Toplamda 34 AB Projesi</a:t>
            </a:r>
            <a:r>
              <a:rPr sz="1125" dirty="0">
                <a:solidFill>
                  <a:schemeClr val="tx2"/>
                </a:solidFill>
                <a:latin typeface="Gill Sans Light" panose="020B0302020104020203" pitchFamily="34" charset="-79"/>
                <a:cs typeface="Gill Sans Light" panose="020B0302020104020203" pitchFamily="34" charset="-79"/>
              </a:rPr>
              <a:t> </a:t>
            </a:r>
            <a:r>
              <a:rPr lang="tr-TR" sz="1125" dirty="0">
                <a:solidFill>
                  <a:schemeClr val="tx2"/>
                </a:solidFill>
                <a:latin typeface="Gill Sans Light" panose="020B0302020104020203" pitchFamily="34" charset="-79"/>
                <a:cs typeface="Gill Sans Light" panose="020B0302020104020203" pitchFamily="34" charset="-79"/>
              </a:rPr>
              <a:t>(21.09.2022 tarihi itibariyle)</a:t>
            </a:r>
          </a:p>
          <a:p>
            <a:pPr algn="l"/>
            <a:r>
              <a:rPr lang="tr-TR" sz="1125" dirty="0">
                <a:solidFill>
                  <a:schemeClr val="tx2"/>
                </a:solidFill>
                <a:latin typeface="Gill Sans Light" panose="020B0302020104020203" pitchFamily="34" charset="-79"/>
                <a:cs typeface="Gill Sans Light" panose="020B0302020104020203" pitchFamily="34" charset="-79"/>
              </a:rPr>
              <a:t>181 patent başvurusu ve 69 tescilli patent</a:t>
            </a:r>
            <a:endParaRPr sz="1125" dirty="0">
              <a:solidFill>
                <a:schemeClr val="tx2"/>
              </a:solidFill>
              <a:latin typeface="Gill Sans Light" panose="020B0302020104020203" pitchFamily="34" charset="-79"/>
              <a:cs typeface="Gill Sans Light" panose="020B0302020104020203" pitchFamily="34" charset="-79"/>
            </a:endParaRPr>
          </a:p>
        </p:txBody>
      </p:sp>
      <p:sp>
        <p:nvSpPr>
          <p:cNvPr id="15" name="Shape 1223"/>
          <p:cNvSpPr/>
          <p:nvPr/>
        </p:nvSpPr>
        <p:spPr>
          <a:xfrm>
            <a:off x="5424952" y="3063299"/>
            <a:ext cx="1860463" cy="913646"/>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spAutoFit/>
          </a:bodyPr>
          <a:lstStyle>
            <a:lvl1pPr defTabSz="914400">
              <a:lnSpc>
                <a:spcPct val="150000"/>
              </a:lnSpc>
              <a:defRPr sz="1800">
                <a:solidFill>
                  <a:srgbClr val="535353"/>
                </a:solidFill>
                <a:latin typeface="Arial"/>
                <a:ea typeface="Arial"/>
                <a:cs typeface="Arial"/>
                <a:sym typeface="Arial"/>
              </a:defRPr>
            </a:lvl1pPr>
          </a:lstStyle>
          <a:p>
            <a:pPr algn="l">
              <a:defRPr sz="1600"/>
            </a:pPr>
            <a:r>
              <a:rPr sz="1266" dirty="0" err="1">
                <a:latin typeface="Gill Sans Light" panose="020B0302020104020203" pitchFamily="34" charset="-79"/>
                <a:cs typeface="Gill Sans Light" panose="020B0302020104020203" pitchFamily="34" charset="-79"/>
              </a:rPr>
              <a:t>Öğretim</a:t>
            </a:r>
            <a:r>
              <a:rPr sz="1266" dirty="0">
                <a:latin typeface="Gill Sans Light" panose="020B0302020104020203" pitchFamily="34" charset="-79"/>
                <a:cs typeface="Gill Sans Light" panose="020B0302020104020203" pitchFamily="34" charset="-79"/>
              </a:rPr>
              <a:t> </a:t>
            </a:r>
            <a:r>
              <a:rPr sz="1266" dirty="0" err="1">
                <a:latin typeface="Gill Sans Light" panose="020B0302020104020203" pitchFamily="34" charset="-79"/>
                <a:cs typeface="Gill Sans Light" panose="020B0302020104020203" pitchFamily="34" charset="-79"/>
              </a:rPr>
              <a:t>üye</a:t>
            </a:r>
            <a:r>
              <a:rPr lang="tr-TR" sz="1266" dirty="0">
                <a:latin typeface="Gill Sans Light" panose="020B0302020104020203" pitchFamily="34" charset="-79"/>
                <a:cs typeface="Gill Sans Light" panose="020B0302020104020203" pitchFamily="34" charset="-79"/>
              </a:rPr>
              <a:t>si başına devam eden TÜBİTAK projeleri oranı %50</a:t>
            </a:r>
            <a:endParaRPr sz="1266" dirty="0">
              <a:latin typeface="Gill Sans Light" panose="020B0302020104020203" pitchFamily="34" charset="-79"/>
              <a:cs typeface="Gill Sans Light" panose="020B0302020104020203" pitchFamily="34" charset="-79"/>
            </a:endParaRPr>
          </a:p>
        </p:txBody>
      </p:sp>
      <p:grpSp>
        <p:nvGrpSpPr>
          <p:cNvPr id="16" name="Group 1241"/>
          <p:cNvGrpSpPr/>
          <p:nvPr/>
        </p:nvGrpSpPr>
        <p:grpSpPr>
          <a:xfrm>
            <a:off x="1873010" y="1990224"/>
            <a:ext cx="1678591" cy="1468214"/>
            <a:chOff x="0" y="678692"/>
            <a:chExt cx="2387328" cy="2088124"/>
          </a:xfrm>
        </p:grpSpPr>
        <p:sp>
          <p:nvSpPr>
            <p:cNvPr id="17" name="Shape 1224"/>
            <p:cNvSpPr/>
            <p:nvPr/>
          </p:nvSpPr>
          <p:spPr>
            <a:xfrm>
              <a:off x="0" y="720999"/>
              <a:ext cx="2044372" cy="204581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1"/>
            </a:solidFill>
            <a:ln w="12700" cap="flat">
              <a:noFill/>
              <a:miter lim="400000"/>
            </a:ln>
            <a:effectLst/>
          </p:spPr>
          <p:txBody>
            <a:bodyPr wrap="square" lIns="34289" tIns="34289" rIns="34289" bIns="34289" numCol="1" anchor="t">
              <a:noAutofit/>
            </a:bodyPr>
            <a:lstStyle/>
            <a:p>
              <a:endParaRPr sz="1266"/>
            </a:p>
          </p:txBody>
        </p:sp>
        <p:sp>
          <p:nvSpPr>
            <p:cNvPr id="18" name="Shape 1225"/>
            <p:cNvSpPr/>
            <p:nvPr/>
          </p:nvSpPr>
          <p:spPr>
            <a:xfrm>
              <a:off x="1771465" y="678692"/>
              <a:ext cx="615863" cy="614081"/>
            </a:xfrm>
            <a:prstGeom prst="ellipse">
              <a:avLst/>
            </a:prstGeom>
            <a:solidFill>
              <a:schemeClr val="accent1"/>
            </a:solidFill>
            <a:ln w="63500" cap="flat">
              <a:solidFill>
                <a:srgbClr val="F9F9F9"/>
              </a:solidFill>
              <a:prstDash val="solid"/>
              <a:miter lim="800000"/>
            </a:ln>
            <a:effectLst/>
          </p:spPr>
          <p:txBody>
            <a:bodyPr wrap="square" lIns="34289" tIns="34289" rIns="34289" bIns="34289" numCol="1" anchor="t">
              <a:noAutofit/>
            </a:bodyPr>
            <a:lstStyle/>
            <a:p>
              <a:endParaRPr sz="1266"/>
            </a:p>
          </p:txBody>
        </p:sp>
        <p:grpSp>
          <p:nvGrpSpPr>
            <p:cNvPr id="19" name="Group 1239"/>
            <p:cNvGrpSpPr/>
            <p:nvPr/>
          </p:nvGrpSpPr>
          <p:grpSpPr>
            <a:xfrm>
              <a:off x="1894061" y="824846"/>
              <a:ext cx="322133" cy="321389"/>
              <a:chOff x="0" y="0"/>
              <a:chExt cx="322131" cy="321387"/>
            </a:xfrm>
          </p:grpSpPr>
          <p:sp>
            <p:nvSpPr>
              <p:cNvPr id="21" name="Shape 1226"/>
              <p:cNvSpPr/>
              <p:nvPr/>
            </p:nvSpPr>
            <p:spPr>
              <a:xfrm>
                <a:off x="0" y="0"/>
                <a:ext cx="322132" cy="321388"/>
              </a:xfrm>
              <a:custGeom>
                <a:avLst/>
                <a:gdLst/>
                <a:ahLst/>
                <a:cxnLst>
                  <a:cxn ang="0">
                    <a:pos x="wd2" y="hd2"/>
                  </a:cxn>
                  <a:cxn ang="5400000">
                    <a:pos x="wd2" y="hd2"/>
                  </a:cxn>
                  <a:cxn ang="10800000">
                    <a:pos x="wd2" y="hd2"/>
                  </a:cxn>
                  <a:cxn ang="16200000">
                    <a:pos x="wd2" y="hd2"/>
                  </a:cxn>
                </a:cxnLst>
                <a:rect l="0" t="0" r="r" b="b"/>
                <a:pathLst>
                  <a:path w="21600" h="21600" extrusionOk="0">
                    <a:moveTo>
                      <a:pt x="19560" y="0"/>
                    </a:moveTo>
                    <a:cubicBezTo>
                      <a:pt x="4680" y="0"/>
                      <a:pt x="4680" y="0"/>
                      <a:pt x="4680" y="0"/>
                    </a:cubicBezTo>
                    <a:cubicBezTo>
                      <a:pt x="3600" y="0"/>
                      <a:pt x="2760" y="960"/>
                      <a:pt x="2760" y="2040"/>
                    </a:cubicBezTo>
                    <a:cubicBezTo>
                      <a:pt x="2760" y="3360"/>
                      <a:pt x="2760" y="3360"/>
                      <a:pt x="2760" y="3360"/>
                    </a:cubicBezTo>
                    <a:cubicBezTo>
                      <a:pt x="2040" y="3360"/>
                      <a:pt x="2040" y="3360"/>
                      <a:pt x="2040" y="3360"/>
                    </a:cubicBezTo>
                    <a:cubicBezTo>
                      <a:pt x="960" y="3360"/>
                      <a:pt x="0" y="4320"/>
                      <a:pt x="0" y="5400"/>
                    </a:cubicBezTo>
                    <a:cubicBezTo>
                      <a:pt x="0" y="18960"/>
                      <a:pt x="0" y="18960"/>
                      <a:pt x="0" y="18960"/>
                    </a:cubicBezTo>
                    <a:cubicBezTo>
                      <a:pt x="0" y="20400"/>
                      <a:pt x="1200" y="21600"/>
                      <a:pt x="2760" y="21600"/>
                    </a:cubicBezTo>
                    <a:cubicBezTo>
                      <a:pt x="18960" y="21600"/>
                      <a:pt x="18960" y="21600"/>
                      <a:pt x="18960" y="21600"/>
                    </a:cubicBezTo>
                    <a:cubicBezTo>
                      <a:pt x="20400" y="21600"/>
                      <a:pt x="21600" y="20400"/>
                      <a:pt x="21600" y="18960"/>
                    </a:cubicBezTo>
                    <a:cubicBezTo>
                      <a:pt x="21600" y="2040"/>
                      <a:pt x="21600" y="2040"/>
                      <a:pt x="21600" y="2040"/>
                    </a:cubicBezTo>
                    <a:cubicBezTo>
                      <a:pt x="21600" y="960"/>
                      <a:pt x="20640" y="0"/>
                      <a:pt x="19560" y="0"/>
                    </a:cubicBezTo>
                    <a:close/>
                    <a:moveTo>
                      <a:pt x="20280" y="18960"/>
                    </a:moveTo>
                    <a:cubicBezTo>
                      <a:pt x="20280" y="19680"/>
                      <a:pt x="19680" y="20280"/>
                      <a:pt x="18960" y="20280"/>
                    </a:cubicBezTo>
                    <a:cubicBezTo>
                      <a:pt x="2760" y="20280"/>
                      <a:pt x="2760" y="20280"/>
                      <a:pt x="2760" y="20280"/>
                    </a:cubicBezTo>
                    <a:cubicBezTo>
                      <a:pt x="1920" y="20280"/>
                      <a:pt x="1320" y="19680"/>
                      <a:pt x="1320" y="18960"/>
                    </a:cubicBezTo>
                    <a:cubicBezTo>
                      <a:pt x="1320" y="5400"/>
                      <a:pt x="1320" y="5400"/>
                      <a:pt x="1320" y="5400"/>
                    </a:cubicBezTo>
                    <a:cubicBezTo>
                      <a:pt x="1320" y="5040"/>
                      <a:pt x="1680" y="4680"/>
                      <a:pt x="2040" y="4680"/>
                    </a:cubicBezTo>
                    <a:cubicBezTo>
                      <a:pt x="2760" y="4680"/>
                      <a:pt x="2760" y="4680"/>
                      <a:pt x="2760" y="4680"/>
                    </a:cubicBezTo>
                    <a:cubicBezTo>
                      <a:pt x="2760" y="18240"/>
                      <a:pt x="2760" y="18240"/>
                      <a:pt x="2760" y="18240"/>
                    </a:cubicBezTo>
                    <a:cubicBezTo>
                      <a:pt x="2760" y="18600"/>
                      <a:pt x="3000" y="18960"/>
                      <a:pt x="3360" y="18960"/>
                    </a:cubicBezTo>
                    <a:cubicBezTo>
                      <a:pt x="3720" y="18960"/>
                      <a:pt x="4080" y="18600"/>
                      <a:pt x="4080" y="18240"/>
                    </a:cubicBezTo>
                    <a:cubicBezTo>
                      <a:pt x="4080" y="2040"/>
                      <a:pt x="4080" y="2040"/>
                      <a:pt x="4080" y="2040"/>
                    </a:cubicBezTo>
                    <a:cubicBezTo>
                      <a:pt x="4080" y="1680"/>
                      <a:pt x="4320" y="1320"/>
                      <a:pt x="4680" y="1320"/>
                    </a:cubicBezTo>
                    <a:cubicBezTo>
                      <a:pt x="19560" y="1320"/>
                      <a:pt x="19560" y="1320"/>
                      <a:pt x="19560" y="1320"/>
                    </a:cubicBezTo>
                    <a:cubicBezTo>
                      <a:pt x="19920" y="1320"/>
                      <a:pt x="20280" y="1680"/>
                      <a:pt x="20280" y="2040"/>
                    </a:cubicBezTo>
                    <a:lnTo>
                      <a:pt x="20280" y="18960"/>
                    </a:ln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22" name="Shape 1227"/>
              <p:cNvSpPr/>
              <p:nvPr/>
            </p:nvSpPr>
            <p:spPr>
              <a:xfrm>
                <a:off x="191195" y="122008"/>
                <a:ext cx="90019" cy="8928"/>
              </a:xfrm>
              <a:custGeom>
                <a:avLst/>
                <a:gdLst/>
                <a:ahLst/>
                <a:cxnLst>
                  <a:cxn ang="0">
                    <a:pos x="wd2" y="hd2"/>
                  </a:cxn>
                  <a:cxn ang="5400000">
                    <a:pos x="wd2" y="hd2"/>
                  </a:cxn>
                  <a:cxn ang="10800000">
                    <a:pos x="wd2" y="hd2"/>
                  </a:cxn>
                  <a:cxn ang="16200000">
                    <a:pos x="wd2" y="hd2"/>
                  </a:cxn>
                </a:cxnLst>
                <a:rect l="0" t="0" r="r" b="b"/>
                <a:pathLst>
                  <a:path w="21600" h="21600" extrusionOk="0">
                    <a:moveTo>
                      <a:pt x="1296" y="21600"/>
                    </a:moveTo>
                    <a:cubicBezTo>
                      <a:pt x="20736" y="21600"/>
                      <a:pt x="20736" y="21600"/>
                      <a:pt x="20736" y="21600"/>
                    </a:cubicBezTo>
                    <a:cubicBezTo>
                      <a:pt x="21168" y="21600"/>
                      <a:pt x="21600" y="17280"/>
                      <a:pt x="21600" y="8640"/>
                    </a:cubicBezTo>
                    <a:cubicBezTo>
                      <a:pt x="21600" y="4320"/>
                      <a:pt x="21168" y="0"/>
                      <a:pt x="20736" y="0"/>
                    </a:cubicBezTo>
                    <a:cubicBezTo>
                      <a:pt x="1296" y="0"/>
                      <a:pt x="1296" y="0"/>
                      <a:pt x="1296" y="0"/>
                    </a:cubicBezTo>
                    <a:cubicBezTo>
                      <a:pt x="432" y="0"/>
                      <a:pt x="0" y="4320"/>
                      <a:pt x="0" y="8640"/>
                    </a:cubicBezTo>
                    <a:cubicBezTo>
                      <a:pt x="0" y="17280"/>
                      <a:pt x="432" y="21600"/>
                      <a:pt x="1296" y="2160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23" name="Shape 1228"/>
              <p:cNvSpPr/>
              <p:nvPr/>
            </p:nvSpPr>
            <p:spPr>
              <a:xfrm>
                <a:off x="191195" y="91506"/>
                <a:ext cx="90019" cy="8928"/>
              </a:xfrm>
              <a:custGeom>
                <a:avLst/>
                <a:gdLst/>
                <a:ahLst/>
                <a:cxnLst>
                  <a:cxn ang="0">
                    <a:pos x="wd2" y="hd2"/>
                  </a:cxn>
                  <a:cxn ang="5400000">
                    <a:pos x="wd2" y="hd2"/>
                  </a:cxn>
                  <a:cxn ang="10800000">
                    <a:pos x="wd2" y="hd2"/>
                  </a:cxn>
                  <a:cxn ang="16200000">
                    <a:pos x="wd2" y="hd2"/>
                  </a:cxn>
                </a:cxnLst>
                <a:rect l="0" t="0" r="r" b="b"/>
                <a:pathLst>
                  <a:path w="21600" h="21600" extrusionOk="0">
                    <a:moveTo>
                      <a:pt x="1296" y="21600"/>
                    </a:moveTo>
                    <a:cubicBezTo>
                      <a:pt x="20736" y="21600"/>
                      <a:pt x="20736" y="21600"/>
                      <a:pt x="20736" y="21600"/>
                    </a:cubicBezTo>
                    <a:cubicBezTo>
                      <a:pt x="21168" y="21600"/>
                      <a:pt x="21600" y="17280"/>
                      <a:pt x="21600" y="8640"/>
                    </a:cubicBezTo>
                    <a:cubicBezTo>
                      <a:pt x="21600" y="4320"/>
                      <a:pt x="21168" y="0"/>
                      <a:pt x="20736" y="0"/>
                    </a:cubicBezTo>
                    <a:cubicBezTo>
                      <a:pt x="1296" y="0"/>
                      <a:pt x="1296" y="0"/>
                      <a:pt x="1296" y="0"/>
                    </a:cubicBezTo>
                    <a:cubicBezTo>
                      <a:pt x="432" y="0"/>
                      <a:pt x="0" y="4320"/>
                      <a:pt x="0" y="8640"/>
                    </a:cubicBezTo>
                    <a:cubicBezTo>
                      <a:pt x="0" y="17280"/>
                      <a:pt x="432" y="21600"/>
                      <a:pt x="1296" y="2160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24" name="Shape 1229"/>
              <p:cNvSpPr/>
              <p:nvPr/>
            </p:nvSpPr>
            <p:spPr>
              <a:xfrm>
                <a:off x="191195" y="61004"/>
                <a:ext cx="90019" cy="8928"/>
              </a:xfrm>
              <a:custGeom>
                <a:avLst/>
                <a:gdLst/>
                <a:ahLst/>
                <a:cxnLst>
                  <a:cxn ang="0">
                    <a:pos x="wd2" y="hd2"/>
                  </a:cxn>
                  <a:cxn ang="5400000">
                    <a:pos x="wd2" y="hd2"/>
                  </a:cxn>
                  <a:cxn ang="10800000">
                    <a:pos x="wd2" y="hd2"/>
                  </a:cxn>
                  <a:cxn ang="16200000">
                    <a:pos x="wd2" y="hd2"/>
                  </a:cxn>
                </a:cxnLst>
                <a:rect l="0" t="0" r="r" b="b"/>
                <a:pathLst>
                  <a:path w="21600" h="21600" extrusionOk="0">
                    <a:moveTo>
                      <a:pt x="1296" y="21600"/>
                    </a:moveTo>
                    <a:cubicBezTo>
                      <a:pt x="20736" y="21600"/>
                      <a:pt x="20736" y="21600"/>
                      <a:pt x="20736" y="21600"/>
                    </a:cubicBezTo>
                    <a:cubicBezTo>
                      <a:pt x="21168" y="21600"/>
                      <a:pt x="21600" y="17280"/>
                      <a:pt x="21600" y="12960"/>
                    </a:cubicBezTo>
                    <a:cubicBezTo>
                      <a:pt x="21600" y="4320"/>
                      <a:pt x="21168" y="0"/>
                      <a:pt x="20736" y="0"/>
                    </a:cubicBezTo>
                    <a:cubicBezTo>
                      <a:pt x="1296" y="0"/>
                      <a:pt x="1296" y="0"/>
                      <a:pt x="1296" y="0"/>
                    </a:cubicBezTo>
                    <a:cubicBezTo>
                      <a:pt x="432" y="0"/>
                      <a:pt x="0" y="4320"/>
                      <a:pt x="0" y="12960"/>
                    </a:cubicBezTo>
                    <a:cubicBezTo>
                      <a:pt x="0" y="17280"/>
                      <a:pt x="432" y="21600"/>
                      <a:pt x="1296" y="2160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25" name="Shape 1230"/>
              <p:cNvSpPr/>
              <p:nvPr/>
            </p:nvSpPr>
            <p:spPr>
              <a:xfrm>
                <a:off x="80346" y="271542"/>
                <a:ext cx="91507" cy="11161"/>
              </a:xfrm>
              <a:custGeom>
                <a:avLst/>
                <a:gdLst/>
                <a:ahLst/>
                <a:cxnLst>
                  <a:cxn ang="0">
                    <a:pos x="wd2" y="hd2"/>
                  </a:cxn>
                  <a:cxn ang="5400000">
                    <a:pos x="wd2" y="hd2"/>
                  </a:cxn>
                  <a:cxn ang="10800000">
                    <a:pos x="wd2" y="hd2"/>
                  </a:cxn>
                  <a:cxn ang="16200000">
                    <a:pos x="wd2" y="hd2"/>
                  </a:cxn>
                </a:cxnLst>
                <a:rect l="0" t="0" r="r" b="b"/>
                <a:pathLst>
                  <a:path w="21600" h="21600" extrusionOk="0">
                    <a:moveTo>
                      <a:pt x="20329" y="0"/>
                    </a:moveTo>
                    <a:cubicBezTo>
                      <a:pt x="1271" y="0"/>
                      <a:pt x="1271" y="0"/>
                      <a:pt x="1271" y="0"/>
                    </a:cubicBezTo>
                    <a:cubicBezTo>
                      <a:pt x="424" y="0"/>
                      <a:pt x="0" y="3600"/>
                      <a:pt x="0" y="10800"/>
                    </a:cubicBezTo>
                    <a:cubicBezTo>
                      <a:pt x="0" y="14400"/>
                      <a:pt x="424" y="21600"/>
                      <a:pt x="1271" y="21600"/>
                    </a:cubicBezTo>
                    <a:cubicBezTo>
                      <a:pt x="20329" y="21600"/>
                      <a:pt x="20329" y="21600"/>
                      <a:pt x="20329" y="21600"/>
                    </a:cubicBezTo>
                    <a:cubicBezTo>
                      <a:pt x="20753" y="21600"/>
                      <a:pt x="21600" y="14400"/>
                      <a:pt x="21600" y="10800"/>
                    </a:cubicBezTo>
                    <a:cubicBezTo>
                      <a:pt x="21600" y="3600"/>
                      <a:pt x="20753" y="0"/>
                      <a:pt x="20329" y="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26" name="Shape 1231"/>
              <p:cNvSpPr/>
              <p:nvPr/>
            </p:nvSpPr>
            <p:spPr>
              <a:xfrm>
                <a:off x="80346" y="241041"/>
                <a:ext cx="91507" cy="11160"/>
              </a:xfrm>
              <a:custGeom>
                <a:avLst/>
                <a:gdLst/>
                <a:ahLst/>
                <a:cxnLst>
                  <a:cxn ang="0">
                    <a:pos x="wd2" y="hd2"/>
                  </a:cxn>
                  <a:cxn ang="5400000">
                    <a:pos x="wd2" y="hd2"/>
                  </a:cxn>
                  <a:cxn ang="10800000">
                    <a:pos x="wd2" y="hd2"/>
                  </a:cxn>
                  <a:cxn ang="16200000">
                    <a:pos x="wd2" y="hd2"/>
                  </a:cxn>
                </a:cxnLst>
                <a:rect l="0" t="0" r="r" b="b"/>
                <a:pathLst>
                  <a:path w="21600" h="21600" extrusionOk="0">
                    <a:moveTo>
                      <a:pt x="20329" y="0"/>
                    </a:moveTo>
                    <a:cubicBezTo>
                      <a:pt x="1271" y="0"/>
                      <a:pt x="1271" y="0"/>
                      <a:pt x="1271" y="0"/>
                    </a:cubicBezTo>
                    <a:cubicBezTo>
                      <a:pt x="424" y="0"/>
                      <a:pt x="0" y="3600"/>
                      <a:pt x="0" y="10800"/>
                    </a:cubicBezTo>
                    <a:cubicBezTo>
                      <a:pt x="0" y="14400"/>
                      <a:pt x="424" y="21600"/>
                      <a:pt x="1271" y="21600"/>
                    </a:cubicBezTo>
                    <a:cubicBezTo>
                      <a:pt x="20329" y="21600"/>
                      <a:pt x="20329" y="21600"/>
                      <a:pt x="20329" y="21600"/>
                    </a:cubicBezTo>
                    <a:cubicBezTo>
                      <a:pt x="20753" y="21600"/>
                      <a:pt x="21600" y="14400"/>
                      <a:pt x="21600" y="10800"/>
                    </a:cubicBezTo>
                    <a:cubicBezTo>
                      <a:pt x="21600" y="3600"/>
                      <a:pt x="20753" y="0"/>
                      <a:pt x="20329" y="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27" name="Shape 1232"/>
              <p:cNvSpPr/>
              <p:nvPr/>
            </p:nvSpPr>
            <p:spPr>
              <a:xfrm>
                <a:off x="80346" y="211282"/>
                <a:ext cx="91507" cy="10417"/>
              </a:xfrm>
              <a:custGeom>
                <a:avLst/>
                <a:gdLst/>
                <a:ahLst/>
                <a:cxnLst>
                  <a:cxn ang="0">
                    <a:pos x="wd2" y="hd2"/>
                  </a:cxn>
                  <a:cxn ang="5400000">
                    <a:pos x="wd2" y="hd2"/>
                  </a:cxn>
                  <a:cxn ang="10800000">
                    <a:pos x="wd2" y="hd2"/>
                  </a:cxn>
                  <a:cxn ang="16200000">
                    <a:pos x="wd2" y="hd2"/>
                  </a:cxn>
                </a:cxnLst>
                <a:rect l="0" t="0" r="r" b="b"/>
                <a:pathLst>
                  <a:path w="21600" h="21600" extrusionOk="0">
                    <a:moveTo>
                      <a:pt x="20329" y="0"/>
                    </a:moveTo>
                    <a:cubicBezTo>
                      <a:pt x="1271" y="0"/>
                      <a:pt x="1271" y="0"/>
                      <a:pt x="1271" y="0"/>
                    </a:cubicBezTo>
                    <a:cubicBezTo>
                      <a:pt x="424" y="0"/>
                      <a:pt x="0" y="3600"/>
                      <a:pt x="0" y="10800"/>
                    </a:cubicBezTo>
                    <a:cubicBezTo>
                      <a:pt x="0" y="18000"/>
                      <a:pt x="424" y="21600"/>
                      <a:pt x="1271" y="21600"/>
                    </a:cubicBezTo>
                    <a:cubicBezTo>
                      <a:pt x="20329" y="21600"/>
                      <a:pt x="20329" y="21600"/>
                      <a:pt x="20329" y="21600"/>
                    </a:cubicBezTo>
                    <a:cubicBezTo>
                      <a:pt x="20753" y="21600"/>
                      <a:pt x="21600" y="18000"/>
                      <a:pt x="21600" y="10800"/>
                    </a:cubicBezTo>
                    <a:cubicBezTo>
                      <a:pt x="21600" y="3600"/>
                      <a:pt x="20753" y="0"/>
                      <a:pt x="20329" y="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28" name="Shape 1233"/>
              <p:cNvSpPr/>
              <p:nvPr/>
            </p:nvSpPr>
            <p:spPr>
              <a:xfrm>
                <a:off x="191195" y="271542"/>
                <a:ext cx="91507" cy="11161"/>
              </a:xfrm>
              <a:custGeom>
                <a:avLst/>
                <a:gdLst/>
                <a:ahLst/>
                <a:cxnLst>
                  <a:cxn ang="0">
                    <a:pos x="wd2" y="hd2"/>
                  </a:cxn>
                  <a:cxn ang="5400000">
                    <a:pos x="wd2" y="hd2"/>
                  </a:cxn>
                  <a:cxn ang="10800000">
                    <a:pos x="wd2" y="hd2"/>
                  </a:cxn>
                  <a:cxn ang="16200000">
                    <a:pos x="wd2" y="hd2"/>
                  </a:cxn>
                </a:cxnLst>
                <a:rect l="0" t="0" r="r" b="b"/>
                <a:pathLst>
                  <a:path w="21600" h="21600" extrusionOk="0">
                    <a:moveTo>
                      <a:pt x="20329" y="0"/>
                    </a:moveTo>
                    <a:cubicBezTo>
                      <a:pt x="1271" y="0"/>
                      <a:pt x="1271" y="0"/>
                      <a:pt x="1271" y="0"/>
                    </a:cubicBezTo>
                    <a:cubicBezTo>
                      <a:pt x="424" y="0"/>
                      <a:pt x="0" y="3600"/>
                      <a:pt x="0" y="10800"/>
                    </a:cubicBezTo>
                    <a:cubicBezTo>
                      <a:pt x="0" y="14400"/>
                      <a:pt x="424" y="21600"/>
                      <a:pt x="1271" y="21600"/>
                    </a:cubicBezTo>
                    <a:cubicBezTo>
                      <a:pt x="20329" y="21600"/>
                      <a:pt x="20329" y="21600"/>
                      <a:pt x="20329" y="21600"/>
                    </a:cubicBezTo>
                    <a:cubicBezTo>
                      <a:pt x="20753" y="21600"/>
                      <a:pt x="21600" y="14400"/>
                      <a:pt x="21600" y="10800"/>
                    </a:cubicBezTo>
                    <a:cubicBezTo>
                      <a:pt x="21600" y="3600"/>
                      <a:pt x="20753" y="0"/>
                      <a:pt x="20329" y="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29" name="Shape 1234"/>
              <p:cNvSpPr/>
              <p:nvPr/>
            </p:nvSpPr>
            <p:spPr>
              <a:xfrm>
                <a:off x="191195" y="241041"/>
                <a:ext cx="91507" cy="11160"/>
              </a:xfrm>
              <a:custGeom>
                <a:avLst/>
                <a:gdLst/>
                <a:ahLst/>
                <a:cxnLst>
                  <a:cxn ang="0">
                    <a:pos x="wd2" y="hd2"/>
                  </a:cxn>
                  <a:cxn ang="5400000">
                    <a:pos x="wd2" y="hd2"/>
                  </a:cxn>
                  <a:cxn ang="10800000">
                    <a:pos x="wd2" y="hd2"/>
                  </a:cxn>
                  <a:cxn ang="16200000">
                    <a:pos x="wd2" y="hd2"/>
                  </a:cxn>
                </a:cxnLst>
                <a:rect l="0" t="0" r="r" b="b"/>
                <a:pathLst>
                  <a:path w="21600" h="21600" extrusionOk="0">
                    <a:moveTo>
                      <a:pt x="20329" y="0"/>
                    </a:moveTo>
                    <a:cubicBezTo>
                      <a:pt x="1271" y="0"/>
                      <a:pt x="1271" y="0"/>
                      <a:pt x="1271" y="0"/>
                    </a:cubicBezTo>
                    <a:cubicBezTo>
                      <a:pt x="424" y="0"/>
                      <a:pt x="0" y="3600"/>
                      <a:pt x="0" y="10800"/>
                    </a:cubicBezTo>
                    <a:cubicBezTo>
                      <a:pt x="0" y="14400"/>
                      <a:pt x="424" y="21600"/>
                      <a:pt x="1271" y="21600"/>
                    </a:cubicBezTo>
                    <a:cubicBezTo>
                      <a:pt x="20329" y="21600"/>
                      <a:pt x="20329" y="21600"/>
                      <a:pt x="20329" y="21600"/>
                    </a:cubicBezTo>
                    <a:cubicBezTo>
                      <a:pt x="20753" y="21600"/>
                      <a:pt x="21600" y="14400"/>
                      <a:pt x="21600" y="10800"/>
                    </a:cubicBezTo>
                    <a:cubicBezTo>
                      <a:pt x="21600" y="3600"/>
                      <a:pt x="20753" y="0"/>
                      <a:pt x="20329" y="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30" name="Shape 1235"/>
              <p:cNvSpPr/>
              <p:nvPr/>
            </p:nvSpPr>
            <p:spPr>
              <a:xfrm>
                <a:off x="191195" y="211282"/>
                <a:ext cx="91507" cy="10417"/>
              </a:xfrm>
              <a:custGeom>
                <a:avLst/>
                <a:gdLst/>
                <a:ahLst/>
                <a:cxnLst>
                  <a:cxn ang="0">
                    <a:pos x="wd2" y="hd2"/>
                  </a:cxn>
                  <a:cxn ang="5400000">
                    <a:pos x="wd2" y="hd2"/>
                  </a:cxn>
                  <a:cxn ang="10800000">
                    <a:pos x="wd2" y="hd2"/>
                  </a:cxn>
                  <a:cxn ang="16200000">
                    <a:pos x="wd2" y="hd2"/>
                  </a:cxn>
                </a:cxnLst>
                <a:rect l="0" t="0" r="r" b="b"/>
                <a:pathLst>
                  <a:path w="21600" h="21600" extrusionOk="0">
                    <a:moveTo>
                      <a:pt x="20329" y="0"/>
                    </a:moveTo>
                    <a:cubicBezTo>
                      <a:pt x="1271" y="0"/>
                      <a:pt x="1271" y="0"/>
                      <a:pt x="1271" y="0"/>
                    </a:cubicBezTo>
                    <a:cubicBezTo>
                      <a:pt x="424" y="0"/>
                      <a:pt x="0" y="3600"/>
                      <a:pt x="0" y="10800"/>
                    </a:cubicBezTo>
                    <a:cubicBezTo>
                      <a:pt x="0" y="18000"/>
                      <a:pt x="424" y="21600"/>
                      <a:pt x="1271" y="21600"/>
                    </a:cubicBezTo>
                    <a:cubicBezTo>
                      <a:pt x="20329" y="21600"/>
                      <a:pt x="20329" y="21600"/>
                      <a:pt x="20329" y="21600"/>
                    </a:cubicBezTo>
                    <a:cubicBezTo>
                      <a:pt x="20753" y="21600"/>
                      <a:pt x="21600" y="18000"/>
                      <a:pt x="21600" y="10800"/>
                    </a:cubicBezTo>
                    <a:cubicBezTo>
                      <a:pt x="21600" y="3600"/>
                      <a:pt x="20753" y="0"/>
                      <a:pt x="20329" y="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31" name="Shape 1236"/>
              <p:cNvSpPr/>
              <p:nvPr/>
            </p:nvSpPr>
            <p:spPr>
              <a:xfrm>
                <a:off x="80346" y="150278"/>
                <a:ext cx="202357" cy="10416"/>
              </a:xfrm>
              <a:custGeom>
                <a:avLst/>
                <a:gdLst/>
                <a:ahLst/>
                <a:cxnLst>
                  <a:cxn ang="0">
                    <a:pos x="wd2" y="hd2"/>
                  </a:cxn>
                  <a:cxn ang="5400000">
                    <a:pos x="wd2" y="hd2"/>
                  </a:cxn>
                  <a:cxn ang="10800000">
                    <a:pos x="wd2" y="hd2"/>
                  </a:cxn>
                  <a:cxn ang="16200000">
                    <a:pos x="wd2" y="hd2"/>
                  </a:cxn>
                </a:cxnLst>
                <a:rect l="0" t="0" r="r" b="b"/>
                <a:pathLst>
                  <a:path w="21600" h="21600" extrusionOk="0">
                    <a:moveTo>
                      <a:pt x="21027" y="0"/>
                    </a:moveTo>
                    <a:cubicBezTo>
                      <a:pt x="573" y="0"/>
                      <a:pt x="573" y="0"/>
                      <a:pt x="573" y="0"/>
                    </a:cubicBezTo>
                    <a:cubicBezTo>
                      <a:pt x="191" y="0"/>
                      <a:pt x="0" y="7200"/>
                      <a:pt x="0" y="10800"/>
                    </a:cubicBezTo>
                    <a:cubicBezTo>
                      <a:pt x="0" y="18000"/>
                      <a:pt x="191" y="21600"/>
                      <a:pt x="573" y="21600"/>
                    </a:cubicBezTo>
                    <a:cubicBezTo>
                      <a:pt x="21027" y="21600"/>
                      <a:pt x="21027" y="21600"/>
                      <a:pt x="21027" y="21600"/>
                    </a:cubicBezTo>
                    <a:cubicBezTo>
                      <a:pt x="21218" y="21600"/>
                      <a:pt x="21600" y="18000"/>
                      <a:pt x="21600" y="10800"/>
                    </a:cubicBezTo>
                    <a:cubicBezTo>
                      <a:pt x="21600" y="7200"/>
                      <a:pt x="21218" y="0"/>
                      <a:pt x="21027" y="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32" name="Shape 1237"/>
              <p:cNvSpPr/>
              <p:nvPr/>
            </p:nvSpPr>
            <p:spPr>
              <a:xfrm>
                <a:off x="80346" y="180780"/>
                <a:ext cx="202357" cy="10416"/>
              </a:xfrm>
              <a:custGeom>
                <a:avLst/>
                <a:gdLst/>
                <a:ahLst/>
                <a:cxnLst>
                  <a:cxn ang="0">
                    <a:pos x="wd2" y="hd2"/>
                  </a:cxn>
                  <a:cxn ang="5400000">
                    <a:pos x="wd2" y="hd2"/>
                  </a:cxn>
                  <a:cxn ang="10800000">
                    <a:pos x="wd2" y="hd2"/>
                  </a:cxn>
                  <a:cxn ang="16200000">
                    <a:pos x="wd2" y="hd2"/>
                  </a:cxn>
                </a:cxnLst>
                <a:rect l="0" t="0" r="r" b="b"/>
                <a:pathLst>
                  <a:path w="21600" h="21600" extrusionOk="0">
                    <a:moveTo>
                      <a:pt x="21027" y="0"/>
                    </a:moveTo>
                    <a:cubicBezTo>
                      <a:pt x="573" y="0"/>
                      <a:pt x="573" y="0"/>
                      <a:pt x="573" y="0"/>
                    </a:cubicBezTo>
                    <a:cubicBezTo>
                      <a:pt x="191" y="0"/>
                      <a:pt x="0" y="7200"/>
                      <a:pt x="0" y="10800"/>
                    </a:cubicBezTo>
                    <a:cubicBezTo>
                      <a:pt x="0" y="18000"/>
                      <a:pt x="191" y="21600"/>
                      <a:pt x="573" y="21600"/>
                    </a:cubicBezTo>
                    <a:cubicBezTo>
                      <a:pt x="21027" y="21600"/>
                      <a:pt x="21027" y="21600"/>
                      <a:pt x="21027" y="21600"/>
                    </a:cubicBezTo>
                    <a:cubicBezTo>
                      <a:pt x="21218" y="21600"/>
                      <a:pt x="21600" y="18000"/>
                      <a:pt x="21600" y="10800"/>
                    </a:cubicBezTo>
                    <a:cubicBezTo>
                      <a:pt x="21600" y="7200"/>
                      <a:pt x="21218" y="0"/>
                      <a:pt x="21027" y="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33" name="Shape 1238"/>
              <p:cNvSpPr/>
              <p:nvPr/>
            </p:nvSpPr>
            <p:spPr>
              <a:xfrm>
                <a:off x="80346" y="41661"/>
                <a:ext cx="91507" cy="89275"/>
              </a:xfrm>
              <a:custGeom>
                <a:avLst/>
                <a:gdLst/>
                <a:ahLst/>
                <a:cxnLst>
                  <a:cxn ang="0">
                    <a:pos x="wd2" y="hd2"/>
                  </a:cxn>
                  <a:cxn ang="5400000">
                    <a:pos x="wd2" y="hd2"/>
                  </a:cxn>
                  <a:cxn ang="10800000">
                    <a:pos x="wd2" y="hd2"/>
                  </a:cxn>
                  <a:cxn ang="16200000">
                    <a:pos x="wd2" y="hd2"/>
                  </a:cxn>
                </a:cxnLst>
                <a:rect l="0" t="0" r="r" b="b"/>
                <a:pathLst>
                  <a:path w="21600" h="21600" extrusionOk="0">
                    <a:moveTo>
                      <a:pt x="2541" y="21600"/>
                    </a:moveTo>
                    <a:cubicBezTo>
                      <a:pt x="19059" y="21600"/>
                      <a:pt x="19059" y="21600"/>
                      <a:pt x="19059" y="21600"/>
                    </a:cubicBezTo>
                    <a:cubicBezTo>
                      <a:pt x="20329" y="21600"/>
                      <a:pt x="21600" y="20736"/>
                      <a:pt x="21600" y="19008"/>
                    </a:cubicBezTo>
                    <a:cubicBezTo>
                      <a:pt x="21600" y="2160"/>
                      <a:pt x="21600" y="2160"/>
                      <a:pt x="21600" y="2160"/>
                    </a:cubicBezTo>
                    <a:cubicBezTo>
                      <a:pt x="21600" y="864"/>
                      <a:pt x="20329" y="0"/>
                      <a:pt x="19059" y="0"/>
                    </a:cubicBezTo>
                    <a:cubicBezTo>
                      <a:pt x="2541" y="0"/>
                      <a:pt x="2541" y="0"/>
                      <a:pt x="2541" y="0"/>
                    </a:cubicBezTo>
                    <a:cubicBezTo>
                      <a:pt x="1271" y="0"/>
                      <a:pt x="0" y="864"/>
                      <a:pt x="0" y="2160"/>
                    </a:cubicBezTo>
                    <a:cubicBezTo>
                      <a:pt x="0" y="19008"/>
                      <a:pt x="0" y="19008"/>
                      <a:pt x="0" y="19008"/>
                    </a:cubicBezTo>
                    <a:cubicBezTo>
                      <a:pt x="0" y="20736"/>
                      <a:pt x="1271" y="21600"/>
                      <a:pt x="2541" y="21600"/>
                    </a:cubicBezTo>
                    <a:close/>
                    <a:moveTo>
                      <a:pt x="4659" y="4752"/>
                    </a:moveTo>
                    <a:cubicBezTo>
                      <a:pt x="16518" y="4752"/>
                      <a:pt x="16518" y="4752"/>
                      <a:pt x="16518" y="4752"/>
                    </a:cubicBezTo>
                    <a:cubicBezTo>
                      <a:pt x="16518" y="16848"/>
                      <a:pt x="16518" y="16848"/>
                      <a:pt x="16518" y="16848"/>
                    </a:cubicBezTo>
                    <a:cubicBezTo>
                      <a:pt x="4659" y="16848"/>
                      <a:pt x="4659" y="16848"/>
                      <a:pt x="4659" y="16848"/>
                    </a:cubicBezTo>
                    <a:lnTo>
                      <a:pt x="4659" y="4752"/>
                    </a:ln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grpSp>
        <p:sp>
          <p:nvSpPr>
            <p:cNvPr id="20" name="Shape 1240"/>
            <p:cNvSpPr/>
            <p:nvPr/>
          </p:nvSpPr>
          <p:spPr>
            <a:xfrm>
              <a:off x="120778" y="1215700"/>
              <a:ext cx="1751490" cy="8802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a:defRPr sz="6400" b="1">
                  <a:solidFill>
                    <a:srgbClr val="FFFFFF"/>
                  </a:solidFill>
                  <a:latin typeface="Arial"/>
                  <a:ea typeface="Arial"/>
                  <a:cs typeface="Arial"/>
                  <a:sym typeface="Arial"/>
                </a:defRPr>
              </a:lvl1pPr>
            </a:lstStyle>
            <a:p>
              <a:r>
                <a:rPr sz="4500" dirty="0"/>
                <a:t>%</a:t>
              </a:r>
              <a:r>
                <a:rPr lang="tr-TR" sz="4500" dirty="0"/>
                <a:t>50</a:t>
              </a:r>
              <a:endParaRPr sz="4500" dirty="0"/>
            </a:p>
          </p:txBody>
        </p:sp>
      </p:grpSp>
      <p:grpSp>
        <p:nvGrpSpPr>
          <p:cNvPr id="34" name="Group 1249"/>
          <p:cNvGrpSpPr/>
          <p:nvPr/>
        </p:nvGrpSpPr>
        <p:grpSpPr>
          <a:xfrm>
            <a:off x="5362734" y="1749050"/>
            <a:ext cx="1320614" cy="1397394"/>
            <a:chOff x="0" y="0"/>
            <a:chExt cx="1878204" cy="1987403"/>
          </a:xfrm>
        </p:grpSpPr>
        <p:sp>
          <p:nvSpPr>
            <p:cNvPr id="35" name="Shape 1242"/>
            <p:cNvSpPr/>
            <p:nvPr/>
          </p:nvSpPr>
          <p:spPr>
            <a:xfrm>
              <a:off x="59396" y="168595"/>
              <a:ext cx="1818808" cy="1818808"/>
            </a:xfrm>
            <a:prstGeom prst="ellipse">
              <a:avLst/>
            </a:prstGeom>
            <a:solidFill>
              <a:srgbClr val="306D7E"/>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266"/>
            </a:p>
          </p:txBody>
        </p:sp>
        <p:sp>
          <p:nvSpPr>
            <p:cNvPr id="36" name="Shape 1243"/>
            <p:cNvSpPr/>
            <p:nvPr/>
          </p:nvSpPr>
          <p:spPr>
            <a:xfrm>
              <a:off x="362599" y="419612"/>
              <a:ext cx="1238397" cy="13295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defRPr sz="8000" b="1">
                  <a:solidFill>
                    <a:srgbClr val="FFFFFF"/>
                  </a:solidFill>
                  <a:latin typeface="Arial"/>
                  <a:ea typeface="Arial"/>
                  <a:cs typeface="Arial"/>
                  <a:sym typeface="Arial"/>
                </a:defRPr>
              </a:lvl1pPr>
            </a:lstStyle>
            <a:p>
              <a:r>
                <a:rPr lang="tr-TR" sz="5625" dirty="0"/>
                <a:t>81</a:t>
              </a:r>
              <a:endParaRPr sz="5625" dirty="0"/>
            </a:p>
          </p:txBody>
        </p:sp>
        <p:sp>
          <p:nvSpPr>
            <p:cNvPr id="37" name="Shape 1244"/>
            <p:cNvSpPr/>
            <p:nvPr/>
          </p:nvSpPr>
          <p:spPr>
            <a:xfrm>
              <a:off x="0" y="0"/>
              <a:ext cx="638929" cy="637080"/>
            </a:xfrm>
            <a:prstGeom prst="ellipse">
              <a:avLst/>
            </a:prstGeom>
            <a:solidFill>
              <a:srgbClr val="306D7E"/>
            </a:solidFill>
            <a:ln w="63500" cap="flat">
              <a:solidFill>
                <a:srgbClr val="F9F9F9"/>
              </a:solidFill>
              <a:prstDash val="solid"/>
              <a:miter lim="800000"/>
            </a:ln>
            <a:effectLst/>
          </p:spPr>
          <p:txBody>
            <a:bodyPr wrap="square" lIns="34289" tIns="34289" rIns="34289" bIns="34289" numCol="1" anchor="t">
              <a:noAutofit/>
            </a:bodyPr>
            <a:lstStyle/>
            <a:p>
              <a:endParaRPr sz="1266"/>
            </a:p>
          </p:txBody>
        </p:sp>
        <p:grpSp>
          <p:nvGrpSpPr>
            <p:cNvPr id="38" name="Group 1248"/>
            <p:cNvGrpSpPr/>
            <p:nvPr/>
          </p:nvGrpSpPr>
          <p:grpSpPr>
            <a:xfrm>
              <a:off x="152549" y="197889"/>
              <a:ext cx="333830" cy="292101"/>
              <a:chOff x="0" y="0"/>
              <a:chExt cx="333828" cy="292099"/>
            </a:xfrm>
          </p:grpSpPr>
          <p:sp>
            <p:nvSpPr>
              <p:cNvPr id="39" name="Shape 1245"/>
              <p:cNvSpPr/>
              <p:nvPr/>
            </p:nvSpPr>
            <p:spPr>
              <a:xfrm>
                <a:off x="-1" y="-1"/>
                <a:ext cx="333830" cy="239604"/>
              </a:xfrm>
              <a:custGeom>
                <a:avLst/>
                <a:gdLst/>
                <a:ahLst/>
                <a:cxnLst>
                  <a:cxn ang="0">
                    <a:pos x="wd2" y="hd2"/>
                  </a:cxn>
                  <a:cxn ang="5400000">
                    <a:pos x="wd2" y="hd2"/>
                  </a:cxn>
                  <a:cxn ang="10800000">
                    <a:pos x="wd2" y="hd2"/>
                  </a:cxn>
                  <a:cxn ang="16200000">
                    <a:pos x="wd2" y="hd2"/>
                  </a:cxn>
                </a:cxnLst>
                <a:rect l="0" t="0" r="r" b="b"/>
                <a:pathLst>
                  <a:path w="21600" h="21600" extrusionOk="0">
                    <a:moveTo>
                      <a:pt x="21600" y="5689"/>
                    </a:moveTo>
                    <a:cubicBezTo>
                      <a:pt x="21600" y="4339"/>
                      <a:pt x="20977" y="3182"/>
                      <a:pt x="20008" y="2893"/>
                    </a:cubicBezTo>
                    <a:cubicBezTo>
                      <a:pt x="11215" y="96"/>
                      <a:pt x="11215" y="96"/>
                      <a:pt x="11215" y="96"/>
                    </a:cubicBezTo>
                    <a:cubicBezTo>
                      <a:pt x="11077" y="0"/>
                      <a:pt x="10938" y="0"/>
                      <a:pt x="10800" y="0"/>
                    </a:cubicBezTo>
                    <a:cubicBezTo>
                      <a:pt x="10662" y="0"/>
                      <a:pt x="10523" y="0"/>
                      <a:pt x="10315" y="96"/>
                    </a:cubicBezTo>
                    <a:cubicBezTo>
                      <a:pt x="1592" y="2893"/>
                      <a:pt x="1592" y="2893"/>
                      <a:pt x="1592" y="2893"/>
                    </a:cubicBezTo>
                    <a:cubicBezTo>
                      <a:pt x="623" y="3182"/>
                      <a:pt x="0" y="4339"/>
                      <a:pt x="0" y="5689"/>
                    </a:cubicBezTo>
                    <a:cubicBezTo>
                      <a:pt x="0" y="6943"/>
                      <a:pt x="623" y="8100"/>
                      <a:pt x="1592" y="8389"/>
                    </a:cubicBezTo>
                    <a:cubicBezTo>
                      <a:pt x="3392" y="8968"/>
                      <a:pt x="3392" y="8968"/>
                      <a:pt x="3392" y="8968"/>
                    </a:cubicBezTo>
                    <a:cubicBezTo>
                      <a:pt x="3392" y="16971"/>
                      <a:pt x="3392" y="16971"/>
                      <a:pt x="3392" y="16971"/>
                    </a:cubicBezTo>
                    <a:cubicBezTo>
                      <a:pt x="3392" y="19382"/>
                      <a:pt x="5400" y="21600"/>
                      <a:pt x="10800" y="21600"/>
                    </a:cubicBezTo>
                    <a:cubicBezTo>
                      <a:pt x="16200" y="21600"/>
                      <a:pt x="18208" y="19382"/>
                      <a:pt x="18208" y="16971"/>
                    </a:cubicBezTo>
                    <a:cubicBezTo>
                      <a:pt x="18208" y="8968"/>
                      <a:pt x="18208" y="8968"/>
                      <a:pt x="18208" y="8968"/>
                    </a:cubicBezTo>
                    <a:cubicBezTo>
                      <a:pt x="20008" y="8389"/>
                      <a:pt x="20008" y="8389"/>
                      <a:pt x="20008" y="8389"/>
                    </a:cubicBezTo>
                    <a:cubicBezTo>
                      <a:pt x="20977" y="8100"/>
                      <a:pt x="21600" y="6943"/>
                      <a:pt x="21600" y="5689"/>
                    </a:cubicBezTo>
                    <a:close/>
                    <a:moveTo>
                      <a:pt x="16892" y="16971"/>
                    </a:moveTo>
                    <a:cubicBezTo>
                      <a:pt x="16892" y="17936"/>
                      <a:pt x="14885" y="19768"/>
                      <a:pt x="10800" y="19768"/>
                    </a:cubicBezTo>
                    <a:cubicBezTo>
                      <a:pt x="6785" y="19768"/>
                      <a:pt x="4708" y="17936"/>
                      <a:pt x="4708" y="16971"/>
                    </a:cubicBezTo>
                    <a:cubicBezTo>
                      <a:pt x="4708" y="9450"/>
                      <a:pt x="4708" y="9450"/>
                      <a:pt x="4708" y="9450"/>
                    </a:cubicBezTo>
                    <a:cubicBezTo>
                      <a:pt x="10385" y="11186"/>
                      <a:pt x="10385" y="11186"/>
                      <a:pt x="10385" y="11186"/>
                    </a:cubicBezTo>
                    <a:cubicBezTo>
                      <a:pt x="10523" y="11282"/>
                      <a:pt x="10662" y="11282"/>
                      <a:pt x="10800" y="11282"/>
                    </a:cubicBezTo>
                    <a:cubicBezTo>
                      <a:pt x="10938" y="11282"/>
                      <a:pt x="11077" y="11282"/>
                      <a:pt x="11285" y="11186"/>
                    </a:cubicBezTo>
                    <a:cubicBezTo>
                      <a:pt x="16892" y="9450"/>
                      <a:pt x="16892" y="9450"/>
                      <a:pt x="16892" y="9450"/>
                    </a:cubicBezTo>
                    <a:lnTo>
                      <a:pt x="16892" y="16971"/>
                    </a:lnTo>
                    <a:close/>
                    <a:moveTo>
                      <a:pt x="10938" y="9354"/>
                    </a:moveTo>
                    <a:cubicBezTo>
                      <a:pt x="10869" y="9354"/>
                      <a:pt x="10869" y="9450"/>
                      <a:pt x="10800" y="9450"/>
                    </a:cubicBezTo>
                    <a:cubicBezTo>
                      <a:pt x="10731" y="9450"/>
                      <a:pt x="10731" y="9354"/>
                      <a:pt x="10662" y="9354"/>
                    </a:cubicBezTo>
                    <a:cubicBezTo>
                      <a:pt x="1869" y="6557"/>
                      <a:pt x="1869" y="6557"/>
                      <a:pt x="1869" y="6557"/>
                    </a:cubicBezTo>
                    <a:cubicBezTo>
                      <a:pt x="1592" y="6461"/>
                      <a:pt x="1385" y="6075"/>
                      <a:pt x="1385" y="5689"/>
                    </a:cubicBezTo>
                    <a:cubicBezTo>
                      <a:pt x="1385" y="5207"/>
                      <a:pt x="1592" y="4821"/>
                      <a:pt x="1869" y="4725"/>
                    </a:cubicBezTo>
                    <a:cubicBezTo>
                      <a:pt x="10662" y="1929"/>
                      <a:pt x="10662" y="1929"/>
                      <a:pt x="10662" y="1929"/>
                    </a:cubicBezTo>
                    <a:cubicBezTo>
                      <a:pt x="10731" y="1929"/>
                      <a:pt x="10731" y="1929"/>
                      <a:pt x="10800" y="1929"/>
                    </a:cubicBezTo>
                    <a:cubicBezTo>
                      <a:pt x="10869" y="1929"/>
                      <a:pt x="10869" y="1929"/>
                      <a:pt x="10938" y="1929"/>
                    </a:cubicBezTo>
                    <a:cubicBezTo>
                      <a:pt x="19731" y="4725"/>
                      <a:pt x="19731" y="4725"/>
                      <a:pt x="19731" y="4725"/>
                    </a:cubicBezTo>
                    <a:cubicBezTo>
                      <a:pt x="20008" y="4821"/>
                      <a:pt x="20285" y="5207"/>
                      <a:pt x="20285" y="5689"/>
                    </a:cubicBezTo>
                    <a:cubicBezTo>
                      <a:pt x="20285" y="6075"/>
                      <a:pt x="20008" y="6461"/>
                      <a:pt x="19731" y="6557"/>
                    </a:cubicBezTo>
                    <a:lnTo>
                      <a:pt x="10938" y="9354"/>
                    </a:ln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40" name="Shape 1246"/>
              <p:cNvSpPr/>
              <p:nvPr/>
            </p:nvSpPr>
            <p:spPr>
              <a:xfrm>
                <a:off x="302868" y="104545"/>
                <a:ext cx="20192" cy="114419"/>
              </a:xfrm>
              <a:custGeom>
                <a:avLst/>
                <a:gdLst/>
                <a:ahLst/>
                <a:cxnLst>
                  <a:cxn ang="0">
                    <a:pos x="wd2" y="hd2"/>
                  </a:cxn>
                  <a:cxn ang="5400000">
                    <a:pos x="wd2" y="hd2"/>
                  </a:cxn>
                  <a:cxn ang="10800000">
                    <a:pos x="wd2" y="hd2"/>
                  </a:cxn>
                  <a:cxn ang="16200000">
                    <a:pos x="wd2" y="hd2"/>
                  </a:cxn>
                </a:cxnLst>
                <a:rect l="0" t="0" r="r" b="b"/>
                <a:pathLst>
                  <a:path w="21600" h="21600" extrusionOk="0">
                    <a:moveTo>
                      <a:pt x="0" y="1817"/>
                    </a:moveTo>
                    <a:cubicBezTo>
                      <a:pt x="0" y="19581"/>
                      <a:pt x="0" y="19581"/>
                      <a:pt x="0" y="19581"/>
                    </a:cubicBezTo>
                    <a:cubicBezTo>
                      <a:pt x="0" y="20591"/>
                      <a:pt x="4547" y="21600"/>
                      <a:pt x="11368" y="21600"/>
                    </a:cubicBezTo>
                    <a:cubicBezTo>
                      <a:pt x="17053" y="21600"/>
                      <a:pt x="21600" y="20591"/>
                      <a:pt x="21600" y="19581"/>
                    </a:cubicBezTo>
                    <a:cubicBezTo>
                      <a:pt x="21600" y="1817"/>
                      <a:pt x="21600" y="1817"/>
                      <a:pt x="21600" y="1817"/>
                    </a:cubicBezTo>
                    <a:cubicBezTo>
                      <a:pt x="21600" y="807"/>
                      <a:pt x="17053" y="0"/>
                      <a:pt x="11368" y="0"/>
                    </a:cubicBezTo>
                    <a:cubicBezTo>
                      <a:pt x="4547" y="0"/>
                      <a:pt x="0" y="807"/>
                      <a:pt x="0" y="1817"/>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41" name="Shape 1247"/>
              <p:cNvSpPr/>
              <p:nvPr/>
            </p:nvSpPr>
            <p:spPr>
              <a:xfrm>
                <a:off x="292099" y="229731"/>
                <a:ext cx="41730" cy="62369"/>
              </a:xfrm>
              <a:prstGeom prst="ellipse">
                <a:avLst/>
              </a:prstGeom>
              <a:solidFill>
                <a:srgbClr val="FFFFFF"/>
              </a:solidFill>
              <a:ln w="12700" cap="flat">
                <a:noFill/>
                <a:miter lim="400000"/>
              </a:ln>
              <a:effectLst/>
            </p:spPr>
            <p:txBody>
              <a:bodyPr wrap="square" lIns="34289" tIns="34289" rIns="34289" bIns="34289" numCol="1" anchor="t">
                <a:noAutofit/>
              </a:bodyPr>
              <a:lstStyle/>
              <a:p>
                <a:endParaRPr sz="1266"/>
              </a:p>
            </p:txBody>
          </p:sp>
        </p:grpSp>
      </p:grpSp>
      <p:grpSp>
        <p:nvGrpSpPr>
          <p:cNvPr id="42" name="Group 1256"/>
          <p:cNvGrpSpPr/>
          <p:nvPr/>
        </p:nvGrpSpPr>
        <p:grpSpPr>
          <a:xfrm>
            <a:off x="7292262" y="1913737"/>
            <a:ext cx="1802426" cy="1838645"/>
            <a:chOff x="0" y="0"/>
            <a:chExt cx="2563449" cy="2614960"/>
          </a:xfrm>
        </p:grpSpPr>
        <p:sp>
          <p:nvSpPr>
            <p:cNvPr id="43" name="Shape 1250"/>
            <p:cNvSpPr/>
            <p:nvPr/>
          </p:nvSpPr>
          <p:spPr>
            <a:xfrm>
              <a:off x="0" y="51511"/>
              <a:ext cx="2563449" cy="2563449"/>
            </a:xfrm>
            <a:prstGeom prst="ellipse">
              <a:avLst/>
            </a:prstGeom>
            <a:solidFill>
              <a:srgbClr val="9D2E35"/>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266"/>
            </a:p>
          </p:txBody>
        </p:sp>
        <p:sp>
          <p:nvSpPr>
            <p:cNvPr id="44" name="Shape 1251"/>
            <p:cNvSpPr/>
            <p:nvPr/>
          </p:nvSpPr>
          <p:spPr>
            <a:xfrm>
              <a:off x="279730" y="654885"/>
              <a:ext cx="1997581" cy="154498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defRPr sz="8000" b="1">
                  <a:solidFill>
                    <a:srgbClr val="FFFFFF"/>
                  </a:solidFill>
                  <a:latin typeface="Arial"/>
                  <a:ea typeface="Arial"/>
                  <a:cs typeface="Arial"/>
                  <a:sym typeface="Arial"/>
                </a:defRPr>
              </a:lvl1pPr>
            </a:lstStyle>
            <a:p>
              <a:r>
                <a:rPr lang="tr-TR" sz="5625" dirty="0"/>
                <a:t>115</a:t>
              </a:r>
              <a:endParaRPr lang="tr-TR" sz="984" dirty="0"/>
            </a:p>
            <a:p>
              <a:r>
                <a:rPr lang="tr-TR" sz="984" dirty="0"/>
                <a:t>Devam eden TÜBİTAK</a:t>
              </a:r>
              <a:endParaRPr sz="984" dirty="0"/>
            </a:p>
          </p:txBody>
        </p:sp>
        <p:sp>
          <p:nvSpPr>
            <p:cNvPr id="45" name="Shape 1252"/>
            <p:cNvSpPr/>
            <p:nvPr/>
          </p:nvSpPr>
          <p:spPr>
            <a:xfrm>
              <a:off x="1784116" y="0"/>
              <a:ext cx="638929" cy="637080"/>
            </a:xfrm>
            <a:prstGeom prst="ellipse">
              <a:avLst/>
            </a:prstGeom>
            <a:solidFill>
              <a:srgbClr val="9D2E35"/>
            </a:solidFill>
            <a:ln w="63500" cap="flat">
              <a:solidFill>
                <a:srgbClr val="F9F9F9"/>
              </a:solidFill>
              <a:prstDash val="solid"/>
              <a:miter lim="800000"/>
            </a:ln>
            <a:effectLst/>
          </p:spPr>
          <p:txBody>
            <a:bodyPr wrap="square" lIns="34289" tIns="34289" rIns="34289" bIns="34289" numCol="1" anchor="t">
              <a:noAutofit/>
            </a:bodyPr>
            <a:lstStyle/>
            <a:p>
              <a:endParaRPr sz="1266"/>
            </a:p>
          </p:txBody>
        </p:sp>
        <p:grpSp>
          <p:nvGrpSpPr>
            <p:cNvPr id="46" name="Group 1255"/>
            <p:cNvGrpSpPr/>
            <p:nvPr/>
          </p:nvGrpSpPr>
          <p:grpSpPr>
            <a:xfrm>
              <a:off x="1929540" y="146405"/>
              <a:ext cx="333830" cy="334464"/>
              <a:chOff x="0" y="0"/>
              <a:chExt cx="333828" cy="334463"/>
            </a:xfrm>
          </p:grpSpPr>
          <p:sp>
            <p:nvSpPr>
              <p:cNvPr id="47" name="Shape 1253"/>
              <p:cNvSpPr/>
              <p:nvPr/>
            </p:nvSpPr>
            <p:spPr>
              <a:xfrm>
                <a:off x="-1" y="-1"/>
                <a:ext cx="333830" cy="334465"/>
              </a:xfrm>
              <a:custGeom>
                <a:avLst/>
                <a:gdLst/>
                <a:ahLst/>
                <a:cxnLst>
                  <a:cxn ang="0">
                    <a:pos x="wd2" y="hd2"/>
                  </a:cxn>
                  <a:cxn ang="5400000">
                    <a:pos x="wd2" y="hd2"/>
                  </a:cxn>
                  <a:cxn ang="10800000">
                    <a:pos x="wd2" y="hd2"/>
                  </a:cxn>
                  <a:cxn ang="16200000">
                    <a:pos x="wd2" y="hd2"/>
                  </a:cxn>
                </a:cxnLst>
                <a:rect l="0" t="0" r="r" b="b"/>
                <a:pathLst>
                  <a:path w="21600" h="21600" extrusionOk="0">
                    <a:moveTo>
                      <a:pt x="13549" y="0"/>
                    </a:moveTo>
                    <a:cubicBezTo>
                      <a:pt x="9033" y="0"/>
                      <a:pt x="5400" y="3633"/>
                      <a:pt x="5400" y="8149"/>
                    </a:cubicBezTo>
                    <a:cubicBezTo>
                      <a:pt x="5400" y="9425"/>
                      <a:pt x="5695" y="10800"/>
                      <a:pt x="6382" y="11880"/>
                    </a:cubicBezTo>
                    <a:cubicBezTo>
                      <a:pt x="687" y="17476"/>
                      <a:pt x="687" y="17476"/>
                      <a:pt x="687" y="17476"/>
                    </a:cubicBezTo>
                    <a:cubicBezTo>
                      <a:pt x="687" y="17476"/>
                      <a:pt x="687" y="17476"/>
                      <a:pt x="687" y="17476"/>
                    </a:cubicBezTo>
                    <a:cubicBezTo>
                      <a:pt x="295" y="17967"/>
                      <a:pt x="0" y="18556"/>
                      <a:pt x="0" y="19244"/>
                    </a:cubicBezTo>
                    <a:cubicBezTo>
                      <a:pt x="0" y="20520"/>
                      <a:pt x="1080" y="21600"/>
                      <a:pt x="2356" y="21600"/>
                    </a:cubicBezTo>
                    <a:cubicBezTo>
                      <a:pt x="3044" y="21600"/>
                      <a:pt x="3633" y="21305"/>
                      <a:pt x="4124" y="20913"/>
                    </a:cubicBezTo>
                    <a:cubicBezTo>
                      <a:pt x="4124" y="20913"/>
                      <a:pt x="4124" y="20913"/>
                      <a:pt x="4124" y="20913"/>
                    </a:cubicBezTo>
                    <a:cubicBezTo>
                      <a:pt x="9720" y="15218"/>
                      <a:pt x="9720" y="15218"/>
                      <a:pt x="9720" y="15218"/>
                    </a:cubicBezTo>
                    <a:cubicBezTo>
                      <a:pt x="10800" y="15905"/>
                      <a:pt x="12175" y="16200"/>
                      <a:pt x="13549" y="16200"/>
                    </a:cubicBezTo>
                    <a:cubicBezTo>
                      <a:pt x="17967" y="16200"/>
                      <a:pt x="21600" y="12567"/>
                      <a:pt x="21600" y="8149"/>
                    </a:cubicBezTo>
                    <a:cubicBezTo>
                      <a:pt x="21600" y="3633"/>
                      <a:pt x="17967" y="0"/>
                      <a:pt x="13549" y="0"/>
                    </a:cubicBezTo>
                    <a:close/>
                    <a:moveTo>
                      <a:pt x="3240" y="20029"/>
                    </a:moveTo>
                    <a:cubicBezTo>
                      <a:pt x="3044" y="20225"/>
                      <a:pt x="2749" y="20422"/>
                      <a:pt x="2356" y="20422"/>
                    </a:cubicBezTo>
                    <a:cubicBezTo>
                      <a:pt x="1767" y="20422"/>
                      <a:pt x="1178" y="19833"/>
                      <a:pt x="1178" y="19244"/>
                    </a:cubicBezTo>
                    <a:cubicBezTo>
                      <a:pt x="1178" y="18851"/>
                      <a:pt x="1375" y="18556"/>
                      <a:pt x="1571" y="18360"/>
                    </a:cubicBezTo>
                    <a:cubicBezTo>
                      <a:pt x="1571" y="18360"/>
                      <a:pt x="1571" y="18360"/>
                      <a:pt x="1571" y="18360"/>
                    </a:cubicBezTo>
                    <a:cubicBezTo>
                      <a:pt x="6971" y="12960"/>
                      <a:pt x="6971" y="12960"/>
                      <a:pt x="6971" y="12960"/>
                    </a:cubicBezTo>
                    <a:cubicBezTo>
                      <a:pt x="7462" y="13549"/>
                      <a:pt x="8051" y="14138"/>
                      <a:pt x="8640" y="14629"/>
                    </a:cubicBezTo>
                    <a:lnTo>
                      <a:pt x="3240" y="20029"/>
                    </a:lnTo>
                    <a:close/>
                    <a:moveTo>
                      <a:pt x="13549" y="14825"/>
                    </a:moveTo>
                    <a:cubicBezTo>
                      <a:pt x="9818" y="14825"/>
                      <a:pt x="6775" y="11782"/>
                      <a:pt x="6775" y="8149"/>
                    </a:cubicBezTo>
                    <a:cubicBezTo>
                      <a:pt x="6775" y="4418"/>
                      <a:pt x="9818" y="1375"/>
                      <a:pt x="13549" y="1375"/>
                    </a:cubicBezTo>
                    <a:cubicBezTo>
                      <a:pt x="17182" y="1375"/>
                      <a:pt x="20225" y="4418"/>
                      <a:pt x="20225" y="8149"/>
                    </a:cubicBezTo>
                    <a:cubicBezTo>
                      <a:pt x="20225" y="11782"/>
                      <a:pt x="17182" y="14825"/>
                      <a:pt x="13549" y="14825"/>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48" name="Shape 1254"/>
              <p:cNvSpPr/>
              <p:nvPr/>
            </p:nvSpPr>
            <p:spPr>
              <a:xfrm>
                <a:off x="135181" y="52041"/>
                <a:ext cx="78699" cy="78699"/>
              </a:xfrm>
              <a:custGeom>
                <a:avLst/>
                <a:gdLst/>
                <a:ahLst/>
                <a:cxnLst>
                  <a:cxn ang="0">
                    <a:pos x="wd2" y="hd2"/>
                  </a:cxn>
                  <a:cxn ang="5400000">
                    <a:pos x="wd2" y="hd2"/>
                  </a:cxn>
                  <a:cxn ang="10800000">
                    <a:pos x="wd2" y="hd2"/>
                  </a:cxn>
                  <a:cxn ang="16200000">
                    <a:pos x="wd2" y="hd2"/>
                  </a:cxn>
                </a:cxnLst>
                <a:rect l="0" t="0" r="r" b="b"/>
                <a:pathLst>
                  <a:path w="21600" h="21600" extrusionOk="0">
                    <a:moveTo>
                      <a:pt x="20354" y="0"/>
                    </a:moveTo>
                    <a:cubicBezTo>
                      <a:pt x="9138" y="0"/>
                      <a:pt x="0" y="9138"/>
                      <a:pt x="0" y="20354"/>
                    </a:cubicBezTo>
                    <a:cubicBezTo>
                      <a:pt x="0" y="20769"/>
                      <a:pt x="831" y="21600"/>
                      <a:pt x="1662" y="21600"/>
                    </a:cubicBezTo>
                    <a:cubicBezTo>
                      <a:pt x="2492" y="21600"/>
                      <a:pt x="2908" y="20769"/>
                      <a:pt x="2908" y="20354"/>
                    </a:cubicBezTo>
                    <a:cubicBezTo>
                      <a:pt x="2908" y="10800"/>
                      <a:pt x="10800" y="2908"/>
                      <a:pt x="20354" y="2908"/>
                    </a:cubicBezTo>
                    <a:cubicBezTo>
                      <a:pt x="20769" y="2908"/>
                      <a:pt x="21600" y="2492"/>
                      <a:pt x="21600" y="1662"/>
                    </a:cubicBezTo>
                    <a:cubicBezTo>
                      <a:pt x="21600" y="831"/>
                      <a:pt x="20769" y="0"/>
                      <a:pt x="20354" y="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grpSp>
      </p:grpSp>
      <p:grpSp>
        <p:nvGrpSpPr>
          <p:cNvPr id="49" name="Group 1265"/>
          <p:cNvGrpSpPr/>
          <p:nvPr/>
        </p:nvGrpSpPr>
        <p:grpSpPr>
          <a:xfrm>
            <a:off x="1122045" y="4629672"/>
            <a:ext cx="1802427" cy="1927990"/>
            <a:chOff x="-15595" y="0"/>
            <a:chExt cx="2563450" cy="2742029"/>
          </a:xfrm>
        </p:grpSpPr>
        <p:grpSp>
          <p:nvGrpSpPr>
            <p:cNvPr id="50" name="Group 1263"/>
            <p:cNvGrpSpPr/>
            <p:nvPr/>
          </p:nvGrpSpPr>
          <p:grpSpPr>
            <a:xfrm>
              <a:off x="-15595" y="0"/>
              <a:ext cx="2563450" cy="2742029"/>
              <a:chOff x="-15595" y="0"/>
              <a:chExt cx="2563449" cy="2742028"/>
            </a:xfrm>
          </p:grpSpPr>
          <p:sp>
            <p:nvSpPr>
              <p:cNvPr id="52" name="Shape 1257"/>
              <p:cNvSpPr/>
              <p:nvPr/>
            </p:nvSpPr>
            <p:spPr>
              <a:xfrm>
                <a:off x="-15595" y="178579"/>
                <a:ext cx="2563449" cy="2563449"/>
              </a:xfrm>
              <a:prstGeom prst="ellipse">
                <a:avLst/>
              </a:prstGeom>
              <a:solidFill>
                <a:srgbClr val="49B390"/>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266"/>
              </a:p>
            </p:txBody>
          </p:sp>
          <p:sp>
            <p:nvSpPr>
              <p:cNvPr id="53" name="Shape 1258"/>
              <p:cNvSpPr/>
              <p:nvPr/>
            </p:nvSpPr>
            <p:spPr>
              <a:xfrm>
                <a:off x="661556" y="716886"/>
                <a:ext cx="1238397" cy="13295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defRPr sz="8000" b="1">
                    <a:solidFill>
                      <a:srgbClr val="FFFFFF"/>
                    </a:solidFill>
                    <a:latin typeface="Arial"/>
                    <a:ea typeface="Arial"/>
                    <a:cs typeface="Arial"/>
                    <a:sym typeface="Arial"/>
                  </a:defRPr>
                </a:lvl1pPr>
              </a:lstStyle>
              <a:p>
                <a:r>
                  <a:rPr lang="tr-TR" sz="5625" dirty="0"/>
                  <a:t>49</a:t>
                </a:r>
                <a:endParaRPr sz="5625" dirty="0"/>
              </a:p>
            </p:txBody>
          </p:sp>
          <p:sp>
            <p:nvSpPr>
              <p:cNvPr id="54" name="Shape 1259"/>
              <p:cNvSpPr/>
              <p:nvPr/>
            </p:nvSpPr>
            <p:spPr>
              <a:xfrm>
                <a:off x="1784116" y="0"/>
                <a:ext cx="638929" cy="637080"/>
              </a:xfrm>
              <a:prstGeom prst="ellipse">
                <a:avLst/>
              </a:prstGeom>
              <a:solidFill>
                <a:srgbClr val="49B390"/>
              </a:solidFill>
              <a:ln w="63500" cap="flat">
                <a:solidFill>
                  <a:srgbClr val="F9F9F9"/>
                </a:solidFill>
                <a:prstDash val="solid"/>
                <a:miter lim="800000"/>
              </a:ln>
              <a:effectLst/>
            </p:spPr>
            <p:txBody>
              <a:bodyPr wrap="square" lIns="34289" tIns="34289" rIns="34289" bIns="34289" numCol="1" anchor="t">
                <a:noAutofit/>
              </a:bodyPr>
              <a:lstStyle/>
              <a:p>
                <a:endParaRPr sz="1266"/>
              </a:p>
            </p:txBody>
          </p:sp>
          <p:grpSp>
            <p:nvGrpSpPr>
              <p:cNvPr id="55" name="Group 1262"/>
              <p:cNvGrpSpPr/>
              <p:nvPr/>
            </p:nvGrpSpPr>
            <p:grpSpPr>
              <a:xfrm>
                <a:off x="1929540" y="146405"/>
                <a:ext cx="333830" cy="334464"/>
                <a:chOff x="0" y="0"/>
                <a:chExt cx="333828" cy="334463"/>
              </a:xfrm>
            </p:grpSpPr>
            <p:sp>
              <p:nvSpPr>
                <p:cNvPr id="56" name="Shape 1260"/>
                <p:cNvSpPr/>
                <p:nvPr/>
              </p:nvSpPr>
              <p:spPr>
                <a:xfrm>
                  <a:off x="-1" y="-1"/>
                  <a:ext cx="333830" cy="334465"/>
                </a:xfrm>
                <a:custGeom>
                  <a:avLst/>
                  <a:gdLst/>
                  <a:ahLst/>
                  <a:cxnLst>
                    <a:cxn ang="0">
                      <a:pos x="wd2" y="hd2"/>
                    </a:cxn>
                    <a:cxn ang="5400000">
                      <a:pos x="wd2" y="hd2"/>
                    </a:cxn>
                    <a:cxn ang="10800000">
                      <a:pos x="wd2" y="hd2"/>
                    </a:cxn>
                    <a:cxn ang="16200000">
                      <a:pos x="wd2" y="hd2"/>
                    </a:cxn>
                  </a:cxnLst>
                  <a:rect l="0" t="0" r="r" b="b"/>
                  <a:pathLst>
                    <a:path w="21600" h="21600" extrusionOk="0">
                      <a:moveTo>
                        <a:pt x="13549" y="0"/>
                      </a:moveTo>
                      <a:cubicBezTo>
                        <a:pt x="9033" y="0"/>
                        <a:pt x="5400" y="3633"/>
                        <a:pt x="5400" y="8149"/>
                      </a:cubicBezTo>
                      <a:cubicBezTo>
                        <a:pt x="5400" y="9425"/>
                        <a:pt x="5695" y="10800"/>
                        <a:pt x="6382" y="11880"/>
                      </a:cubicBezTo>
                      <a:cubicBezTo>
                        <a:pt x="687" y="17476"/>
                        <a:pt x="687" y="17476"/>
                        <a:pt x="687" y="17476"/>
                      </a:cubicBezTo>
                      <a:cubicBezTo>
                        <a:pt x="687" y="17476"/>
                        <a:pt x="687" y="17476"/>
                        <a:pt x="687" y="17476"/>
                      </a:cubicBezTo>
                      <a:cubicBezTo>
                        <a:pt x="295" y="17967"/>
                        <a:pt x="0" y="18556"/>
                        <a:pt x="0" y="19244"/>
                      </a:cubicBezTo>
                      <a:cubicBezTo>
                        <a:pt x="0" y="20520"/>
                        <a:pt x="1080" y="21600"/>
                        <a:pt x="2356" y="21600"/>
                      </a:cubicBezTo>
                      <a:cubicBezTo>
                        <a:pt x="3044" y="21600"/>
                        <a:pt x="3633" y="21305"/>
                        <a:pt x="4124" y="20913"/>
                      </a:cubicBezTo>
                      <a:cubicBezTo>
                        <a:pt x="4124" y="20913"/>
                        <a:pt x="4124" y="20913"/>
                        <a:pt x="4124" y="20913"/>
                      </a:cubicBezTo>
                      <a:cubicBezTo>
                        <a:pt x="9720" y="15218"/>
                        <a:pt x="9720" y="15218"/>
                        <a:pt x="9720" y="15218"/>
                      </a:cubicBezTo>
                      <a:cubicBezTo>
                        <a:pt x="10800" y="15905"/>
                        <a:pt x="12175" y="16200"/>
                        <a:pt x="13549" y="16200"/>
                      </a:cubicBezTo>
                      <a:cubicBezTo>
                        <a:pt x="17967" y="16200"/>
                        <a:pt x="21600" y="12567"/>
                        <a:pt x="21600" y="8149"/>
                      </a:cubicBezTo>
                      <a:cubicBezTo>
                        <a:pt x="21600" y="3633"/>
                        <a:pt x="17967" y="0"/>
                        <a:pt x="13549" y="0"/>
                      </a:cubicBezTo>
                      <a:close/>
                      <a:moveTo>
                        <a:pt x="3240" y="20029"/>
                      </a:moveTo>
                      <a:cubicBezTo>
                        <a:pt x="3044" y="20225"/>
                        <a:pt x="2749" y="20422"/>
                        <a:pt x="2356" y="20422"/>
                      </a:cubicBezTo>
                      <a:cubicBezTo>
                        <a:pt x="1767" y="20422"/>
                        <a:pt x="1178" y="19833"/>
                        <a:pt x="1178" y="19244"/>
                      </a:cubicBezTo>
                      <a:cubicBezTo>
                        <a:pt x="1178" y="18851"/>
                        <a:pt x="1375" y="18556"/>
                        <a:pt x="1571" y="18360"/>
                      </a:cubicBezTo>
                      <a:cubicBezTo>
                        <a:pt x="1571" y="18360"/>
                        <a:pt x="1571" y="18360"/>
                        <a:pt x="1571" y="18360"/>
                      </a:cubicBezTo>
                      <a:cubicBezTo>
                        <a:pt x="6971" y="12960"/>
                        <a:pt x="6971" y="12960"/>
                        <a:pt x="6971" y="12960"/>
                      </a:cubicBezTo>
                      <a:cubicBezTo>
                        <a:pt x="7462" y="13549"/>
                        <a:pt x="8051" y="14138"/>
                        <a:pt x="8640" y="14629"/>
                      </a:cubicBezTo>
                      <a:lnTo>
                        <a:pt x="3240" y="20029"/>
                      </a:lnTo>
                      <a:close/>
                      <a:moveTo>
                        <a:pt x="13549" y="14825"/>
                      </a:moveTo>
                      <a:cubicBezTo>
                        <a:pt x="9818" y="14825"/>
                        <a:pt x="6775" y="11782"/>
                        <a:pt x="6775" y="8149"/>
                      </a:cubicBezTo>
                      <a:cubicBezTo>
                        <a:pt x="6775" y="4418"/>
                        <a:pt x="9818" y="1375"/>
                        <a:pt x="13549" y="1375"/>
                      </a:cubicBezTo>
                      <a:cubicBezTo>
                        <a:pt x="17182" y="1375"/>
                        <a:pt x="20225" y="4418"/>
                        <a:pt x="20225" y="8149"/>
                      </a:cubicBezTo>
                      <a:cubicBezTo>
                        <a:pt x="20225" y="11782"/>
                        <a:pt x="17182" y="14825"/>
                        <a:pt x="13549" y="14825"/>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57" name="Shape 1261"/>
                <p:cNvSpPr/>
                <p:nvPr/>
              </p:nvSpPr>
              <p:spPr>
                <a:xfrm>
                  <a:off x="135181" y="52041"/>
                  <a:ext cx="78699" cy="78699"/>
                </a:xfrm>
                <a:custGeom>
                  <a:avLst/>
                  <a:gdLst/>
                  <a:ahLst/>
                  <a:cxnLst>
                    <a:cxn ang="0">
                      <a:pos x="wd2" y="hd2"/>
                    </a:cxn>
                    <a:cxn ang="5400000">
                      <a:pos x="wd2" y="hd2"/>
                    </a:cxn>
                    <a:cxn ang="10800000">
                      <a:pos x="wd2" y="hd2"/>
                    </a:cxn>
                    <a:cxn ang="16200000">
                      <a:pos x="wd2" y="hd2"/>
                    </a:cxn>
                  </a:cxnLst>
                  <a:rect l="0" t="0" r="r" b="b"/>
                  <a:pathLst>
                    <a:path w="21600" h="21600" extrusionOk="0">
                      <a:moveTo>
                        <a:pt x="20354" y="0"/>
                      </a:moveTo>
                      <a:cubicBezTo>
                        <a:pt x="9138" y="0"/>
                        <a:pt x="0" y="9138"/>
                        <a:pt x="0" y="20354"/>
                      </a:cubicBezTo>
                      <a:cubicBezTo>
                        <a:pt x="0" y="20769"/>
                        <a:pt x="831" y="21600"/>
                        <a:pt x="1662" y="21600"/>
                      </a:cubicBezTo>
                      <a:cubicBezTo>
                        <a:pt x="2492" y="21600"/>
                        <a:pt x="2908" y="20769"/>
                        <a:pt x="2908" y="20354"/>
                      </a:cubicBezTo>
                      <a:cubicBezTo>
                        <a:pt x="2908" y="10800"/>
                        <a:pt x="10800" y="2908"/>
                        <a:pt x="20354" y="2908"/>
                      </a:cubicBezTo>
                      <a:cubicBezTo>
                        <a:pt x="20769" y="2908"/>
                        <a:pt x="21600" y="2492"/>
                        <a:pt x="21600" y="1662"/>
                      </a:cubicBezTo>
                      <a:cubicBezTo>
                        <a:pt x="21600" y="831"/>
                        <a:pt x="20769" y="0"/>
                        <a:pt x="20354" y="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grpSp>
        </p:grpSp>
        <p:sp>
          <p:nvSpPr>
            <p:cNvPr id="51" name="Shape 1264"/>
            <p:cNvSpPr/>
            <p:nvPr/>
          </p:nvSpPr>
          <p:spPr>
            <a:xfrm>
              <a:off x="633527" y="1861317"/>
              <a:ext cx="1295395" cy="3447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defRPr sz="1600" b="1">
                  <a:solidFill>
                    <a:srgbClr val="FFFFFF"/>
                  </a:solidFill>
                  <a:latin typeface="Arial"/>
                  <a:ea typeface="Arial"/>
                  <a:cs typeface="Arial"/>
                  <a:sym typeface="Arial"/>
                </a:defRPr>
              </a:lvl1pPr>
            </a:lstStyle>
            <a:p>
              <a:r>
                <a:rPr sz="1125"/>
                <a:t>1001 Projesi</a:t>
              </a:r>
            </a:p>
          </p:txBody>
        </p:sp>
      </p:grpSp>
      <p:grpSp>
        <p:nvGrpSpPr>
          <p:cNvPr id="58" name="Group 1283"/>
          <p:cNvGrpSpPr/>
          <p:nvPr/>
        </p:nvGrpSpPr>
        <p:grpSpPr>
          <a:xfrm>
            <a:off x="3503282" y="4499726"/>
            <a:ext cx="1678593" cy="1755729"/>
            <a:chOff x="12727" y="-1"/>
            <a:chExt cx="2387330" cy="2497035"/>
          </a:xfrm>
        </p:grpSpPr>
        <p:grpSp>
          <p:nvGrpSpPr>
            <p:cNvPr id="59" name="Group 1281"/>
            <p:cNvGrpSpPr/>
            <p:nvPr/>
          </p:nvGrpSpPr>
          <p:grpSpPr>
            <a:xfrm>
              <a:off x="12727" y="-1"/>
              <a:ext cx="2387330" cy="2497035"/>
              <a:chOff x="12728" y="0"/>
              <a:chExt cx="2387328" cy="2497033"/>
            </a:xfrm>
          </p:grpSpPr>
          <p:sp>
            <p:nvSpPr>
              <p:cNvPr id="61" name="Shape 1275"/>
              <p:cNvSpPr/>
              <p:nvPr/>
            </p:nvSpPr>
            <p:spPr>
              <a:xfrm>
                <a:off x="12728" y="109703"/>
                <a:ext cx="2387328" cy="2387330"/>
              </a:xfrm>
              <a:prstGeom prst="ellipse">
                <a:avLst/>
              </a:prstGeom>
              <a:solidFill>
                <a:srgbClr val="E98334"/>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266"/>
              </a:p>
            </p:txBody>
          </p:sp>
          <p:sp>
            <p:nvSpPr>
              <p:cNvPr id="62" name="Shape 1276"/>
              <p:cNvSpPr/>
              <p:nvPr/>
            </p:nvSpPr>
            <p:spPr>
              <a:xfrm>
                <a:off x="616103" y="667633"/>
                <a:ext cx="1155122" cy="11480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algn="ctr">
                  <a:defRPr sz="7000" b="1">
                    <a:solidFill>
                      <a:srgbClr val="FFFFFF"/>
                    </a:solidFill>
                    <a:latin typeface="Arial"/>
                    <a:ea typeface="Arial"/>
                    <a:cs typeface="Arial"/>
                    <a:sym typeface="Arial"/>
                  </a:defRPr>
                </a:lvl1pPr>
              </a:lstStyle>
              <a:p>
                <a:r>
                  <a:rPr lang="tr-TR" sz="4922" dirty="0"/>
                  <a:t>7</a:t>
                </a:r>
                <a:endParaRPr sz="4922" dirty="0"/>
              </a:p>
            </p:txBody>
          </p:sp>
          <p:sp>
            <p:nvSpPr>
              <p:cNvPr id="63" name="Shape 1277"/>
              <p:cNvSpPr/>
              <p:nvPr/>
            </p:nvSpPr>
            <p:spPr>
              <a:xfrm>
                <a:off x="1661539" y="0"/>
                <a:ext cx="595032" cy="593309"/>
              </a:xfrm>
              <a:prstGeom prst="ellipse">
                <a:avLst/>
              </a:prstGeom>
              <a:solidFill>
                <a:srgbClr val="E98334"/>
              </a:solidFill>
              <a:ln w="63500" cap="flat">
                <a:solidFill>
                  <a:srgbClr val="F9F9F9"/>
                </a:solidFill>
                <a:prstDash val="solid"/>
                <a:miter lim="800000"/>
              </a:ln>
              <a:effectLst/>
            </p:spPr>
            <p:txBody>
              <a:bodyPr wrap="square" lIns="34289" tIns="34289" rIns="34289" bIns="34289" numCol="1" anchor="t">
                <a:noAutofit/>
              </a:bodyPr>
              <a:lstStyle/>
              <a:p>
                <a:endParaRPr sz="1266"/>
              </a:p>
            </p:txBody>
          </p:sp>
          <p:grpSp>
            <p:nvGrpSpPr>
              <p:cNvPr id="64" name="Group 1280"/>
              <p:cNvGrpSpPr/>
              <p:nvPr/>
            </p:nvGrpSpPr>
            <p:grpSpPr>
              <a:xfrm>
                <a:off x="1796971" y="136346"/>
                <a:ext cx="310895" cy="311485"/>
                <a:chOff x="0" y="0"/>
                <a:chExt cx="310893" cy="311484"/>
              </a:xfrm>
            </p:grpSpPr>
            <p:sp>
              <p:nvSpPr>
                <p:cNvPr id="65" name="Shape 1278"/>
                <p:cNvSpPr/>
                <p:nvPr/>
              </p:nvSpPr>
              <p:spPr>
                <a:xfrm>
                  <a:off x="-1" y="-1"/>
                  <a:ext cx="310895" cy="311486"/>
                </a:xfrm>
                <a:custGeom>
                  <a:avLst/>
                  <a:gdLst/>
                  <a:ahLst/>
                  <a:cxnLst>
                    <a:cxn ang="0">
                      <a:pos x="wd2" y="hd2"/>
                    </a:cxn>
                    <a:cxn ang="5400000">
                      <a:pos x="wd2" y="hd2"/>
                    </a:cxn>
                    <a:cxn ang="10800000">
                      <a:pos x="wd2" y="hd2"/>
                    </a:cxn>
                    <a:cxn ang="16200000">
                      <a:pos x="wd2" y="hd2"/>
                    </a:cxn>
                  </a:cxnLst>
                  <a:rect l="0" t="0" r="r" b="b"/>
                  <a:pathLst>
                    <a:path w="21600" h="21600" extrusionOk="0">
                      <a:moveTo>
                        <a:pt x="13549" y="0"/>
                      </a:moveTo>
                      <a:cubicBezTo>
                        <a:pt x="9033" y="0"/>
                        <a:pt x="5400" y="3633"/>
                        <a:pt x="5400" y="8149"/>
                      </a:cubicBezTo>
                      <a:cubicBezTo>
                        <a:pt x="5400" y="9425"/>
                        <a:pt x="5695" y="10800"/>
                        <a:pt x="6382" y="11880"/>
                      </a:cubicBezTo>
                      <a:cubicBezTo>
                        <a:pt x="687" y="17476"/>
                        <a:pt x="687" y="17476"/>
                        <a:pt x="687" y="17476"/>
                      </a:cubicBezTo>
                      <a:cubicBezTo>
                        <a:pt x="687" y="17476"/>
                        <a:pt x="687" y="17476"/>
                        <a:pt x="687" y="17476"/>
                      </a:cubicBezTo>
                      <a:cubicBezTo>
                        <a:pt x="295" y="17967"/>
                        <a:pt x="0" y="18556"/>
                        <a:pt x="0" y="19244"/>
                      </a:cubicBezTo>
                      <a:cubicBezTo>
                        <a:pt x="0" y="20520"/>
                        <a:pt x="1080" y="21600"/>
                        <a:pt x="2356" y="21600"/>
                      </a:cubicBezTo>
                      <a:cubicBezTo>
                        <a:pt x="3044" y="21600"/>
                        <a:pt x="3633" y="21305"/>
                        <a:pt x="4124" y="20913"/>
                      </a:cubicBezTo>
                      <a:cubicBezTo>
                        <a:pt x="4124" y="20913"/>
                        <a:pt x="4124" y="20913"/>
                        <a:pt x="4124" y="20913"/>
                      </a:cubicBezTo>
                      <a:cubicBezTo>
                        <a:pt x="9720" y="15218"/>
                        <a:pt x="9720" y="15218"/>
                        <a:pt x="9720" y="15218"/>
                      </a:cubicBezTo>
                      <a:cubicBezTo>
                        <a:pt x="10800" y="15905"/>
                        <a:pt x="12175" y="16200"/>
                        <a:pt x="13549" y="16200"/>
                      </a:cubicBezTo>
                      <a:cubicBezTo>
                        <a:pt x="17967" y="16200"/>
                        <a:pt x="21600" y="12567"/>
                        <a:pt x="21600" y="8149"/>
                      </a:cubicBezTo>
                      <a:cubicBezTo>
                        <a:pt x="21600" y="3633"/>
                        <a:pt x="17967" y="0"/>
                        <a:pt x="13549" y="0"/>
                      </a:cubicBezTo>
                      <a:close/>
                      <a:moveTo>
                        <a:pt x="3240" y="20029"/>
                      </a:moveTo>
                      <a:cubicBezTo>
                        <a:pt x="3044" y="20225"/>
                        <a:pt x="2749" y="20422"/>
                        <a:pt x="2356" y="20422"/>
                      </a:cubicBezTo>
                      <a:cubicBezTo>
                        <a:pt x="1767" y="20422"/>
                        <a:pt x="1178" y="19833"/>
                        <a:pt x="1178" y="19244"/>
                      </a:cubicBezTo>
                      <a:cubicBezTo>
                        <a:pt x="1178" y="18851"/>
                        <a:pt x="1375" y="18556"/>
                        <a:pt x="1571" y="18360"/>
                      </a:cubicBezTo>
                      <a:cubicBezTo>
                        <a:pt x="1571" y="18360"/>
                        <a:pt x="1571" y="18360"/>
                        <a:pt x="1571" y="18360"/>
                      </a:cubicBezTo>
                      <a:cubicBezTo>
                        <a:pt x="6971" y="12960"/>
                        <a:pt x="6971" y="12960"/>
                        <a:pt x="6971" y="12960"/>
                      </a:cubicBezTo>
                      <a:cubicBezTo>
                        <a:pt x="7462" y="13549"/>
                        <a:pt x="8051" y="14138"/>
                        <a:pt x="8640" y="14629"/>
                      </a:cubicBezTo>
                      <a:lnTo>
                        <a:pt x="3240" y="20029"/>
                      </a:lnTo>
                      <a:close/>
                      <a:moveTo>
                        <a:pt x="13549" y="14825"/>
                      </a:moveTo>
                      <a:cubicBezTo>
                        <a:pt x="9818" y="14825"/>
                        <a:pt x="6775" y="11782"/>
                        <a:pt x="6775" y="8149"/>
                      </a:cubicBezTo>
                      <a:cubicBezTo>
                        <a:pt x="6775" y="4418"/>
                        <a:pt x="9818" y="1375"/>
                        <a:pt x="13549" y="1375"/>
                      </a:cubicBezTo>
                      <a:cubicBezTo>
                        <a:pt x="17182" y="1375"/>
                        <a:pt x="20225" y="4418"/>
                        <a:pt x="20225" y="8149"/>
                      </a:cubicBezTo>
                      <a:cubicBezTo>
                        <a:pt x="20225" y="11782"/>
                        <a:pt x="17182" y="14825"/>
                        <a:pt x="13549" y="14825"/>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66" name="Shape 1279"/>
                <p:cNvSpPr/>
                <p:nvPr/>
              </p:nvSpPr>
              <p:spPr>
                <a:xfrm>
                  <a:off x="125894" y="48466"/>
                  <a:ext cx="73291" cy="73291"/>
                </a:xfrm>
                <a:custGeom>
                  <a:avLst/>
                  <a:gdLst/>
                  <a:ahLst/>
                  <a:cxnLst>
                    <a:cxn ang="0">
                      <a:pos x="wd2" y="hd2"/>
                    </a:cxn>
                    <a:cxn ang="5400000">
                      <a:pos x="wd2" y="hd2"/>
                    </a:cxn>
                    <a:cxn ang="10800000">
                      <a:pos x="wd2" y="hd2"/>
                    </a:cxn>
                    <a:cxn ang="16200000">
                      <a:pos x="wd2" y="hd2"/>
                    </a:cxn>
                  </a:cxnLst>
                  <a:rect l="0" t="0" r="r" b="b"/>
                  <a:pathLst>
                    <a:path w="21600" h="21600" extrusionOk="0">
                      <a:moveTo>
                        <a:pt x="20354" y="0"/>
                      </a:moveTo>
                      <a:cubicBezTo>
                        <a:pt x="9138" y="0"/>
                        <a:pt x="0" y="9138"/>
                        <a:pt x="0" y="20354"/>
                      </a:cubicBezTo>
                      <a:cubicBezTo>
                        <a:pt x="0" y="20769"/>
                        <a:pt x="831" y="21600"/>
                        <a:pt x="1662" y="21600"/>
                      </a:cubicBezTo>
                      <a:cubicBezTo>
                        <a:pt x="2492" y="21600"/>
                        <a:pt x="2908" y="20769"/>
                        <a:pt x="2908" y="20354"/>
                      </a:cubicBezTo>
                      <a:cubicBezTo>
                        <a:pt x="2908" y="10800"/>
                        <a:pt x="10800" y="2908"/>
                        <a:pt x="20354" y="2908"/>
                      </a:cubicBezTo>
                      <a:cubicBezTo>
                        <a:pt x="20769" y="2908"/>
                        <a:pt x="21600" y="2492"/>
                        <a:pt x="21600" y="1662"/>
                      </a:cubicBezTo>
                      <a:cubicBezTo>
                        <a:pt x="21600" y="831"/>
                        <a:pt x="20769" y="0"/>
                        <a:pt x="20354" y="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grpSp>
        </p:grpSp>
        <p:sp>
          <p:nvSpPr>
            <p:cNvPr id="60" name="Shape 1282"/>
            <p:cNvSpPr/>
            <p:nvPr/>
          </p:nvSpPr>
          <p:spPr>
            <a:xfrm>
              <a:off x="441724" y="1733435"/>
              <a:ext cx="1503880" cy="3890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algn="ctr">
                <a:defRPr sz="1600" b="1">
                  <a:solidFill>
                    <a:srgbClr val="FFFFFF"/>
                  </a:solidFill>
                  <a:latin typeface="Arial"/>
                  <a:ea typeface="Arial"/>
                  <a:cs typeface="Arial"/>
                  <a:sym typeface="Arial"/>
                </a:defRPr>
              </a:lvl1pPr>
            </a:lstStyle>
            <a:p>
              <a:r>
                <a:rPr sz="1125"/>
                <a:t>3501 Projesi</a:t>
              </a:r>
            </a:p>
          </p:txBody>
        </p:sp>
      </p:grpSp>
      <p:grpSp>
        <p:nvGrpSpPr>
          <p:cNvPr id="67" name="Group 1292"/>
          <p:cNvGrpSpPr/>
          <p:nvPr/>
        </p:nvGrpSpPr>
        <p:grpSpPr>
          <a:xfrm>
            <a:off x="3390660" y="2066915"/>
            <a:ext cx="1678592" cy="1864828"/>
            <a:chOff x="-1" y="0"/>
            <a:chExt cx="2387329" cy="2652198"/>
          </a:xfrm>
        </p:grpSpPr>
        <p:grpSp>
          <p:nvGrpSpPr>
            <p:cNvPr id="68" name="Group 1290"/>
            <p:cNvGrpSpPr/>
            <p:nvPr/>
          </p:nvGrpSpPr>
          <p:grpSpPr>
            <a:xfrm>
              <a:off x="-1" y="0"/>
              <a:ext cx="2387329" cy="2652198"/>
              <a:chOff x="-1" y="0"/>
              <a:chExt cx="2387328" cy="2652197"/>
            </a:xfrm>
          </p:grpSpPr>
          <p:sp>
            <p:nvSpPr>
              <p:cNvPr id="70" name="Shape 1284"/>
              <p:cNvSpPr/>
              <p:nvPr/>
            </p:nvSpPr>
            <p:spPr>
              <a:xfrm>
                <a:off x="-1" y="264867"/>
                <a:ext cx="2387328" cy="2387330"/>
              </a:xfrm>
              <a:prstGeom prst="ellipse">
                <a:avLst/>
              </a:prstGeom>
              <a:solidFill>
                <a:srgbClr val="B4B5B4"/>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266"/>
              </a:p>
            </p:txBody>
          </p:sp>
          <p:sp>
            <p:nvSpPr>
              <p:cNvPr id="71" name="Shape 1285"/>
              <p:cNvSpPr/>
              <p:nvPr/>
            </p:nvSpPr>
            <p:spPr>
              <a:xfrm>
                <a:off x="616103" y="667633"/>
                <a:ext cx="1155122" cy="11480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algn="ctr">
                  <a:defRPr sz="7000" b="1">
                    <a:solidFill>
                      <a:srgbClr val="FFFFFF"/>
                    </a:solidFill>
                    <a:latin typeface="Arial"/>
                    <a:ea typeface="Arial"/>
                    <a:cs typeface="Arial"/>
                    <a:sym typeface="Arial"/>
                  </a:defRPr>
                </a:lvl1pPr>
              </a:lstStyle>
              <a:p>
                <a:r>
                  <a:rPr lang="tr-TR" sz="4922" dirty="0"/>
                  <a:t>55</a:t>
                </a:r>
                <a:endParaRPr sz="4922" dirty="0"/>
              </a:p>
            </p:txBody>
          </p:sp>
          <p:sp>
            <p:nvSpPr>
              <p:cNvPr id="72" name="Shape 1286"/>
              <p:cNvSpPr/>
              <p:nvPr/>
            </p:nvSpPr>
            <p:spPr>
              <a:xfrm>
                <a:off x="1661539" y="0"/>
                <a:ext cx="595032" cy="593309"/>
              </a:xfrm>
              <a:prstGeom prst="ellipse">
                <a:avLst/>
              </a:prstGeom>
              <a:solidFill>
                <a:srgbClr val="B4B5B4"/>
              </a:solidFill>
              <a:ln w="63500" cap="flat">
                <a:solidFill>
                  <a:srgbClr val="F9F9F9"/>
                </a:solidFill>
                <a:prstDash val="solid"/>
                <a:miter lim="800000"/>
              </a:ln>
              <a:effectLst/>
            </p:spPr>
            <p:txBody>
              <a:bodyPr wrap="square" lIns="34289" tIns="34289" rIns="34289" bIns="34289" numCol="1" anchor="t">
                <a:noAutofit/>
              </a:bodyPr>
              <a:lstStyle/>
              <a:p>
                <a:endParaRPr sz="1266"/>
              </a:p>
            </p:txBody>
          </p:sp>
          <p:grpSp>
            <p:nvGrpSpPr>
              <p:cNvPr id="73" name="Group 1289"/>
              <p:cNvGrpSpPr/>
              <p:nvPr/>
            </p:nvGrpSpPr>
            <p:grpSpPr>
              <a:xfrm>
                <a:off x="1796972" y="136346"/>
                <a:ext cx="310894" cy="311485"/>
                <a:chOff x="0" y="0"/>
                <a:chExt cx="310893" cy="311484"/>
              </a:xfrm>
            </p:grpSpPr>
            <p:sp>
              <p:nvSpPr>
                <p:cNvPr id="74" name="Shape 1287"/>
                <p:cNvSpPr/>
                <p:nvPr/>
              </p:nvSpPr>
              <p:spPr>
                <a:xfrm>
                  <a:off x="-1" y="-1"/>
                  <a:ext cx="310895" cy="311486"/>
                </a:xfrm>
                <a:custGeom>
                  <a:avLst/>
                  <a:gdLst/>
                  <a:ahLst/>
                  <a:cxnLst>
                    <a:cxn ang="0">
                      <a:pos x="wd2" y="hd2"/>
                    </a:cxn>
                    <a:cxn ang="5400000">
                      <a:pos x="wd2" y="hd2"/>
                    </a:cxn>
                    <a:cxn ang="10800000">
                      <a:pos x="wd2" y="hd2"/>
                    </a:cxn>
                    <a:cxn ang="16200000">
                      <a:pos x="wd2" y="hd2"/>
                    </a:cxn>
                  </a:cxnLst>
                  <a:rect l="0" t="0" r="r" b="b"/>
                  <a:pathLst>
                    <a:path w="21600" h="21600" extrusionOk="0">
                      <a:moveTo>
                        <a:pt x="13549" y="0"/>
                      </a:moveTo>
                      <a:cubicBezTo>
                        <a:pt x="9033" y="0"/>
                        <a:pt x="5400" y="3633"/>
                        <a:pt x="5400" y="8149"/>
                      </a:cubicBezTo>
                      <a:cubicBezTo>
                        <a:pt x="5400" y="9425"/>
                        <a:pt x="5695" y="10800"/>
                        <a:pt x="6382" y="11880"/>
                      </a:cubicBezTo>
                      <a:cubicBezTo>
                        <a:pt x="687" y="17476"/>
                        <a:pt x="687" y="17476"/>
                        <a:pt x="687" y="17476"/>
                      </a:cubicBezTo>
                      <a:cubicBezTo>
                        <a:pt x="687" y="17476"/>
                        <a:pt x="687" y="17476"/>
                        <a:pt x="687" y="17476"/>
                      </a:cubicBezTo>
                      <a:cubicBezTo>
                        <a:pt x="295" y="17967"/>
                        <a:pt x="0" y="18556"/>
                        <a:pt x="0" y="19244"/>
                      </a:cubicBezTo>
                      <a:cubicBezTo>
                        <a:pt x="0" y="20520"/>
                        <a:pt x="1080" y="21600"/>
                        <a:pt x="2356" y="21600"/>
                      </a:cubicBezTo>
                      <a:cubicBezTo>
                        <a:pt x="3044" y="21600"/>
                        <a:pt x="3633" y="21305"/>
                        <a:pt x="4124" y="20913"/>
                      </a:cubicBezTo>
                      <a:cubicBezTo>
                        <a:pt x="4124" y="20913"/>
                        <a:pt x="4124" y="20913"/>
                        <a:pt x="4124" y="20913"/>
                      </a:cubicBezTo>
                      <a:cubicBezTo>
                        <a:pt x="9720" y="15218"/>
                        <a:pt x="9720" y="15218"/>
                        <a:pt x="9720" y="15218"/>
                      </a:cubicBezTo>
                      <a:cubicBezTo>
                        <a:pt x="10800" y="15905"/>
                        <a:pt x="12175" y="16200"/>
                        <a:pt x="13549" y="16200"/>
                      </a:cubicBezTo>
                      <a:cubicBezTo>
                        <a:pt x="17967" y="16200"/>
                        <a:pt x="21600" y="12567"/>
                        <a:pt x="21600" y="8149"/>
                      </a:cubicBezTo>
                      <a:cubicBezTo>
                        <a:pt x="21600" y="3633"/>
                        <a:pt x="17967" y="0"/>
                        <a:pt x="13549" y="0"/>
                      </a:cubicBezTo>
                      <a:close/>
                      <a:moveTo>
                        <a:pt x="3240" y="20029"/>
                      </a:moveTo>
                      <a:cubicBezTo>
                        <a:pt x="3044" y="20225"/>
                        <a:pt x="2749" y="20422"/>
                        <a:pt x="2356" y="20422"/>
                      </a:cubicBezTo>
                      <a:cubicBezTo>
                        <a:pt x="1767" y="20422"/>
                        <a:pt x="1178" y="19833"/>
                        <a:pt x="1178" y="19244"/>
                      </a:cubicBezTo>
                      <a:cubicBezTo>
                        <a:pt x="1178" y="18851"/>
                        <a:pt x="1375" y="18556"/>
                        <a:pt x="1571" y="18360"/>
                      </a:cubicBezTo>
                      <a:cubicBezTo>
                        <a:pt x="1571" y="18360"/>
                        <a:pt x="1571" y="18360"/>
                        <a:pt x="1571" y="18360"/>
                      </a:cubicBezTo>
                      <a:cubicBezTo>
                        <a:pt x="6971" y="12960"/>
                        <a:pt x="6971" y="12960"/>
                        <a:pt x="6971" y="12960"/>
                      </a:cubicBezTo>
                      <a:cubicBezTo>
                        <a:pt x="7462" y="13549"/>
                        <a:pt x="8051" y="14138"/>
                        <a:pt x="8640" y="14629"/>
                      </a:cubicBezTo>
                      <a:lnTo>
                        <a:pt x="3240" y="20029"/>
                      </a:lnTo>
                      <a:close/>
                      <a:moveTo>
                        <a:pt x="13549" y="14825"/>
                      </a:moveTo>
                      <a:cubicBezTo>
                        <a:pt x="9818" y="14825"/>
                        <a:pt x="6775" y="11782"/>
                        <a:pt x="6775" y="8149"/>
                      </a:cubicBezTo>
                      <a:cubicBezTo>
                        <a:pt x="6775" y="4418"/>
                        <a:pt x="9818" y="1375"/>
                        <a:pt x="13549" y="1375"/>
                      </a:cubicBezTo>
                      <a:cubicBezTo>
                        <a:pt x="17182" y="1375"/>
                        <a:pt x="20225" y="4418"/>
                        <a:pt x="20225" y="8149"/>
                      </a:cubicBezTo>
                      <a:cubicBezTo>
                        <a:pt x="20225" y="11782"/>
                        <a:pt x="17182" y="14825"/>
                        <a:pt x="13549" y="14825"/>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75" name="Shape 1288"/>
                <p:cNvSpPr/>
                <p:nvPr/>
              </p:nvSpPr>
              <p:spPr>
                <a:xfrm>
                  <a:off x="125894" y="48466"/>
                  <a:ext cx="73291" cy="73291"/>
                </a:xfrm>
                <a:custGeom>
                  <a:avLst/>
                  <a:gdLst/>
                  <a:ahLst/>
                  <a:cxnLst>
                    <a:cxn ang="0">
                      <a:pos x="wd2" y="hd2"/>
                    </a:cxn>
                    <a:cxn ang="5400000">
                      <a:pos x="wd2" y="hd2"/>
                    </a:cxn>
                    <a:cxn ang="10800000">
                      <a:pos x="wd2" y="hd2"/>
                    </a:cxn>
                    <a:cxn ang="16200000">
                      <a:pos x="wd2" y="hd2"/>
                    </a:cxn>
                  </a:cxnLst>
                  <a:rect l="0" t="0" r="r" b="b"/>
                  <a:pathLst>
                    <a:path w="21600" h="21600" extrusionOk="0">
                      <a:moveTo>
                        <a:pt x="20354" y="0"/>
                      </a:moveTo>
                      <a:cubicBezTo>
                        <a:pt x="9138" y="0"/>
                        <a:pt x="0" y="9138"/>
                        <a:pt x="0" y="20354"/>
                      </a:cubicBezTo>
                      <a:cubicBezTo>
                        <a:pt x="0" y="20769"/>
                        <a:pt x="831" y="21600"/>
                        <a:pt x="1662" y="21600"/>
                      </a:cubicBezTo>
                      <a:cubicBezTo>
                        <a:pt x="2492" y="21600"/>
                        <a:pt x="2908" y="20769"/>
                        <a:pt x="2908" y="20354"/>
                      </a:cubicBezTo>
                      <a:cubicBezTo>
                        <a:pt x="2908" y="10800"/>
                        <a:pt x="10800" y="2908"/>
                        <a:pt x="20354" y="2908"/>
                      </a:cubicBezTo>
                      <a:cubicBezTo>
                        <a:pt x="20769" y="2908"/>
                        <a:pt x="21600" y="2492"/>
                        <a:pt x="21600" y="1662"/>
                      </a:cubicBezTo>
                      <a:cubicBezTo>
                        <a:pt x="21600" y="831"/>
                        <a:pt x="20769" y="0"/>
                        <a:pt x="20354" y="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grpSp>
        </p:grpSp>
        <p:sp>
          <p:nvSpPr>
            <p:cNvPr id="69" name="Shape 1291"/>
            <p:cNvSpPr/>
            <p:nvPr/>
          </p:nvSpPr>
          <p:spPr>
            <a:xfrm>
              <a:off x="444054" y="1527666"/>
              <a:ext cx="1503880" cy="3890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algn="ctr">
                <a:defRPr sz="1600" b="1">
                  <a:solidFill>
                    <a:srgbClr val="FFFFFF"/>
                  </a:solidFill>
                  <a:latin typeface="Arial"/>
                  <a:ea typeface="Arial"/>
                  <a:cs typeface="Arial"/>
                  <a:sym typeface="Arial"/>
                </a:defRPr>
              </a:lvl1pPr>
            </a:lstStyle>
            <a:p>
              <a:r>
                <a:rPr sz="1125" dirty="0" err="1"/>
                <a:t>Diğer</a:t>
              </a:r>
              <a:r>
                <a:rPr lang="tr-TR" sz="1125" dirty="0"/>
                <a:t> TÜBİTAK</a:t>
              </a:r>
              <a:r>
                <a:rPr sz="1125" dirty="0"/>
                <a:t> </a:t>
              </a:r>
              <a:r>
                <a:rPr sz="1125" dirty="0" err="1"/>
                <a:t>Projeler</a:t>
              </a:r>
              <a:r>
                <a:rPr lang="tr-TR" sz="1125" dirty="0"/>
                <a:t>i</a:t>
              </a:r>
              <a:endParaRPr sz="1125" dirty="0"/>
            </a:p>
          </p:txBody>
        </p:sp>
      </p:grpSp>
      <p:grpSp>
        <p:nvGrpSpPr>
          <p:cNvPr id="76" name="Group 1283"/>
          <p:cNvGrpSpPr/>
          <p:nvPr/>
        </p:nvGrpSpPr>
        <p:grpSpPr>
          <a:xfrm>
            <a:off x="9689510" y="3958089"/>
            <a:ext cx="1590381" cy="1677563"/>
            <a:chOff x="-31926" y="-1"/>
            <a:chExt cx="2387330" cy="2485850"/>
          </a:xfrm>
        </p:grpSpPr>
        <p:grpSp>
          <p:nvGrpSpPr>
            <p:cNvPr id="77" name="Group 1281"/>
            <p:cNvGrpSpPr/>
            <p:nvPr/>
          </p:nvGrpSpPr>
          <p:grpSpPr>
            <a:xfrm>
              <a:off x="-31926" y="-1"/>
              <a:ext cx="2387330" cy="2485850"/>
              <a:chOff x="-31925" y="0"/>
              <a:chExt cx="2387328" cy="2485848"/>
            </a:xfrm>
          </p:grpSpPr>
          <p:sp>
            <p:nvSpPr>
              <p:cNvPr id="79" name="Shape 1275"/>
              <p:cNvSpPr/>
              <p:nvPr/>
            </p:nvSpPr>
            <p:spPr>
              <a:xfrm>
                <a:off x="-31925" y="98518"/>
                <a:ext cx="2387328" cy="2387330"/>
              </a:xfrm>
              <a:prstGeom prst="ellipse">
                <a:avLst/>
              </a:prstGeom>
              <a:solidFill>
                <a:srgbClr val="92D050"/>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266"/>
              </a:p>
            </p:txBody>
          </p:sp>
          <p:sp>
            <p:nvSpPr>
              <p:cNvPr id="80" name="Shape 1276"/>
              <p:cNvSpPr/>
              <p:nvPr/>
            </p:nvSpPr>
            <p:spPr>
              <a:xfrm>
                <a:off x="616103" y="667633"/>
                <a:ext cx="1155122" cy="11480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algn="ctr">
                  <a:defRPr sz="7000" b="1">
                    <a:solidFill>
                      <a:srgbClr val="FFFFFF"/>
                    </a:solidFill>
                    <a:latin typeface="Arial"/>
                    <a:ea typeface="Arial"/>
                    <a:cs typeface="Arial"/>
                    <a:sym typeface="Arial"/>
                  </a:defRPr>
                </a:lvl1pPr>
              </a:lstStyle>
              <a:p>
                <a:r>
                  <a:rPr lang="tr-TR" sz="4922" dirty="0"/>
                  <a:t>34</a:t>
                </a:r>
                <a:endParaRPr sz="4922" dirty="0"/>
              </a:p>
            </p:txBody>
          </p:sp>
          <p:sp>
            <p:nvSpPr>
              <p:cNvPr id="81" name="Shape 1277"/>
              <p:cNvSpPr/>
              <p:nvPr/>
            </p:nvSpPr>
            <p:spPr>
              <a:xfrm>
                <a:off x="1661539" y="0"/>
                <a:ext cx="595032" cy="593309"/>
              </a:xfrm>
              <a:prstGeom prst="ellipse">
                <a:avLst/>
              </a:prstGeom>
              <a:solidFill>
                <a:srgbClr val="92D050"/>
              </a:solidFill>
              <a:ln w="63500" cap="flat">
                <a:solidFill>
                  <a:srgbClr val="F9F9F9"/>
                </a:solidFill>
                <a:prstDash val="solid"/>
                <a:miter lim="800000"/>
              </a:ln>
              <a:effectLst/>
            </p:spPr>
            <p:txBody>
              <a:bodyPr wrap="square" lIns="34289" tIns="34289" rIns="34289" bIns="34289" numCol="1" anchor="t">
                <a:noAutofit/>
              </a:bodyPr>
              <a:lstStyle/>
              <a:p>
                <a:endParaRPr sz="1266"/>
              </a:p>
            </p:txBody>
          </p:sp>
          <p:grpSp>
            <p:nvGrpSpPr>
              <p:cNvPr id="82" name="Group 1280"/>
              <p:cNvGrpSpPr/>
              <p:nvPr/>
            </p:nvGrpSpPr>
            <p:grpSpPr>
              <a:xfrm>
                <a:off x="1796971" y="136346"/>
                <a:ext cx="310895" cy="311485"/>
                <a:chOff x="0" y="0"/>
                <a:chExt cx="310893" cy="311484"/>
              </a:xfrm>
            </p:grpSpPr>
            <p:sp>
              <p:nvSpPr>
                <p:cNvPr id="83" name="Shape 1278"/>
                <p:cNvSpPr/>
                <p:nvPr/>
              </p:nvSpPr>
              <p:spPr>
                <a:xfrm>
                  <a:off x="-1" y="-1"/>
                  <a:ext cx="310895" cy="311486"/>
                </a:xfrm>
                <a:custGeom>
                  <a:avLst/>
                  <a:gdLst/>
                  <a:ahLst/>
                  <a:cxnLst>
                    <a:cxn ang="0">
                      <a:pos x="wd2" y="hd2"/>
                    </a:cxn>
                    <a:cxn ang="5400000">
                      <a:pos x="wd2" y="hd2"/>
                    </a:cxn>
                    <a:cxn ang="10800000">
                      <a:pos x="wd2" y="hd2"/>
                    </a:cxn>
                    <a:cxn ang="16200000">
                      <a:pos x="wd2" y="hd2"/>
                    </a:cxn>
                  </a:cxnLst>
                  <a:rect l="0" t="0" r="r" b="b"/>
                  <a:pathLst>
                    <a:path w="21600" h="21600" extrusionOk="0">
                      <a:moveTo>
                        <a:pt x="13549" y="0"/>
                      </a:moveTo>
                      <a:cubicBezTo>
                        <a:pt x="9033" y="0"/>
                        <a:pt x="5400" y="3633"/>
                        <a:pt x="5400" y="8149"/>
                      </a:cubicBezTo>
                      <a:cubicBezTo>
                        <a:pt x="5400" y="9425"/>
                        <a:pt x="5695" y="10800"/>
                        <a:pt x="6382" y="11880"/>
                      </a:cubicBezTo>
                      <a:cubicBezTo>
                        <a:pt x="687" y="17476"/>
                        <a:pt x="687" y="17476"/>
                        <a:pt x="687" y="17476"/>
                      </a:cubicBezTo>
                      <a:cubicBezTo>
                        <a:pt x="687" y="17476"/>
                        <a:pt x="687" y="17476"/>
                        <a:pt x="687" y="17476"/>
                      </a:cubicBezTo>
                      <a:cubicBezTo>
                        <a:pt x="295" y="17967"/>
                        <a:pt x="0" y="18556"/>
                        <a:pt x="0" y="19244"/>
                      </a:cubicBezTo>
                      <a:cubicBezTo>
                        <a:pt x="0" y="20520"/>
                        <a:pt x="1080" y="21600"/>
                        <a:pt x="2356" y="21600"/>
                      </a:cubicBezTo>
                      <a:cubicBezTo>
                        <a:pt x="3044" y="21600"/>
                        <a:pt x="3633" y="21305"/>
                        <a:pt x="4124" y="20913"/>
                      </a:cubicBezTo>
                      <a:cubicBezTo>
                        <a:pt x="4124" y="20913"/>
                        <a:pt x="4124" y="20913"/>
                        <a:pt x="4124" y="20913"/>
                      </a:cubicBezTo>
                      <a:cubicBezTo>
                        <a:pt x="9720" y="15218"/>
                        <a:pt x="9720" y="15218"/>
                        <a:pt x="9720" y="15218"/>
                      </a:cubicBezTo>
                      <a:cubicBezTo>
                        <a:pt x="10800" y="15905"/>
                        <a:pt x="12175" y="16200"/>
                        <a:pt x="13549" y="16200"/>
                      </a:cubicBezTo>
                      <a:cubicBezTo>
                        <a:pt x="17967" y="16200"/>
                        <a:pt x="21600" y="12567"/>
                        <a:pt x="21600" y="8149"/>
                      </a:cubicBezTo>
                      <a:cubicBezTo>
                        <a:pt x="21600" y="3633"/>
                        <a:pt x="17967" y="0"/>
                        <a:pt x="13549" y="0"/>
                      </a:cubicBezTo>
                      <a:close/>
                      <a:moveTo>
                        <a:pt x="3240" y="20029"/>
                      </a:moveTo>
                      <a:cubicBezTo>
                        <a:pt x="3044" y="20225"/>
                        <a:pt x="2749" y="20422"/>
                        <a:pt x="2356" y="20422"/>
                      </a:cubicBezTo>
                      <a:cubicBezTo>
                        <a:pt x="1767" y="20422"/>
                        <a:pt x="1178" y="19833"/>
                        <a:pt x="1178" y="19244"/>
                      </a:cubicBezTo>
                      <a:cubicBezTo>
                        <a:pt x="1178" y="18851"/>
                        <a:pt x="1375" y="18556"/>
                        <a:pt x="1571" y="18360"/>
                      </a:cubicBezTo>
                      <a:cubicBezTo>
                        <a:pt x="1571" y="18360"/>
                        <a:pt x="1571" y="18360"/>
                        <a:pt x="1571" y="18360"/>
                      </a:cubicBezTo>
                      <a:cubicBezTo>
                        <a:pt x="6971" y="12960"/>
                        <a:pt x="6971" y="12960"/>
                        <a:pt x="6971" y="12960"/>
                      </a:cubicBezTo>
                      <a:cubicBezTo>
                        <a:pt x="7462" y="13549"/>
                        <a:pt x="8051" y="14138"/>
                        <a:pt x="8640" y="14629"/>
                      </a:cubicBezTo>
                      <a:lnTo>
                        <a:pt x="3240" y="20029"/>
                      </a:lnTo>
                      <a:close/>
                      <a:moveTo>
                        <a:pt x="13549" y="14825"/>
                      </a:moveTo>
                      <a:cubicBezTo>
                        <a:pt x="9818" y="14825"/>
                        <a:pt x="6775" y="11782"/>
                        <a:pt x="6775" y="8149"/>
                      </a:cubicBezTo>
                      <a:cubicBezTo>
                        <a:pt x="6775" y="4418"/>
                        <a:pt x="9818" y="1375"/>
                        <a:pt x="13549" y="1375"/>
                      </a:cubicBezTo>
                      <a:cubicBezTo>
                        <a:pt x="17182" y="1375"/>
                        <a:pt x="20225" y="4418"/>
                        <a:pt x="20225" y="8149"/>
                      </a:cubicBezTo>
                      <a:cubicBezTo>
                        <a:pt x="20225" y="11782"/>
                        <a:pt x="17182" y="14825"/>
                        <a:pt x="13549" y="14825"/>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84" name="Shape 1279"/>
                <p:cNvSpPr/>
                <p:nvPr/>
              </p:nvSpPr>
              <p:spPr>
                <a:xfrm>
                  <a:off x="125894" y="48466"/>
                  <a:ext cx="73291" cy="73291"/>
                </a:xfrm>
                <a:custGeom>
                  <a:avLst/>
                  <a:gdLst/>
                  <a:ahLst/>
                  <a:cxnLst>
                    <a:cxn ang="0">
                      <a:pos x="wd2" y="hd2"/>
                    </a:cxn>
                    <a:cxn ang="5400000">
                      <a:pos x="wd2" y="hd2"/>
                    </a:cxn>
                    <a:cxn ang="10800000">
                      <a:pos x="wd2" y="hd2"/>
                    </a:cxn>
                    <a:cxn ang="16200000">
                      <a:pos x="wd2" y="hd2"/>
                    </a:cxn>
                  </a:cxnLst>
                  <a:rect l="0" t="0" r="r" b="b"/>
                  <a:pathLst>
                    <a:path w="21600" h="21600" extrusionOk="0">
                      <a:moveTo>
                        <a:pt x="20354" y="0"/>
                      </a:moveTo>
                      <a:cubicBezTo>
                        <a:pt x="9138" y="0"/>
                        <a:pt x="0" y="9138"/>
                        <a:pt x="0" y="20354"/>
                      </a:cubicBezTo>
                      <a:cubicBezTo>
                        <a:pt x="0" y="20769"/>
                        <a:pt x="831" y="21600"/>
                        <a:pt x="1662" y="21600"/>
                      </a:cubicBezTo>
                      <a:cubicBezTo>
                        <a:pt x="2492" y="21600"/>
                        <a:pt x="2908" y="20769"/>
                        <a:pt x="2908" y="20354"/>
                      </a:cubicBezTo>
                      <a:cubicBezTo>
                        <a:pt x="2908" y="10800"/>
                        <a:pt x="10800" y="2908"/>
                        <a:pt x="20354" y="2908"/>
                      </a:cubicBezTo>
                      <a:cubicBezTo>
                        <a:pt x="20769" y="2908"/>
                        <a:pt x="21600" y="2492"/>
                        <a:pt x="21600" y="1662"/>
                      </a:cubicBezTo>
                      <a:cubicBezTo>
                        <a:pt x="21600" y="831"/>
                        <a:pt x="20769" y="0"/>
                        <a:pt x="20354" y="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grpSp>
        </p:grpSp>
        <p:sp>
          <p:nvSpPr>
            <p:cNvPr id="78" name="Shape 1282"/>
            <p:cNvSpPr/>
            <p:nvPr/>
          </p:nvSpPr>
          <p:spPr>
            <a:xfrm>
              <a:off x="441724" y="1733435"/>
              <a:ext cx="1503880" cy="3890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algn="ctr">
                <a:defRPr sz="1600" b="1">
                  <a:solidFill>
                    <a:srgbClr val="FFFFFF"/>
                  </a:solidFill>
                  <a:latin typeface="Arial"/>
                  <a:ea typeface="Arial"/>
                  <a:cs typeface="Arial"/>
                  <a:sym typeface="Arial"/>
                </a:defRPr>
              </a:lvl1pPr>
            </a:lstStyle>
            <a:p>
              <a:r>
                <a:rPr lang="tr-TR" sz="1125" dirty="0"/>
                <a:t>AB</a:t>
              </a:r>
              <a:r>
                <a:rPr sz="1125" dirty="0"/>
                <a:t> </a:t>
              </a:r>
              <a:r>
                <a:rPr sz="1125" dirty="0" err="1"/>
                <a:t>Projesi</a:t>
              </a:r>
              <a:endParaRPr sz="1125" dirty="0"/>
            </a:p>
          </p:txBody>
        </p:sp>
      </p:grpSp>
      <p:grpSp>
        <p:nvGrpSpPr>
          <p:cNvPr id="85" name="Group 1274"/>
          <p:cNvGrpSpPr/>
          <p:nvPr/>
        </p:nvGrpSpPr>
        <p:grpSpPr>
          <a:xfrm>
            <a:off x="2496297" y="3394724"/>
            <a:ext cx="1507472" cy="1688510"/>
            <a:chOff x="-1" y="0"/>
            <a:chExt cx="2143958" cy="2401435"/>
          </a:xfrm>
        </p:grpSpPr>
        <p:grpSp>
          <p:nvGrpSpPr>
            <p:cNvPr id="86" name="Group 1272"/>
            <p:cNvGrpSpPr/>
            <p:nvPr/>
          </p:nvGrpSpPr>
          <p:grpSpPr>
            <a:xfrm>
              <a:off x="-1" y="0"/>
              <a:ext cx="2143958" cy="2401435"/>
              <a:chOff x="-1" y="0"/>
              <a:chExt cx="2143957" cy="2401434"/>
            </a:xfrm>
          </p:grpSpPr>
          <p:sp>
            <p:nvSpPr>
              <p:cNvPr id="88" name="Shape 1266"/>
              <p:cNvSpPr/>
              <p:nvPr/>
            </p:nvSpPr>
            <p:spPr>
              <a:xfrm>
                <a:off x="-1" y="257476"/>
                <a:ext cx="2143957" cy="2143958"/>
              </a:xfrm>
              <a:prstGeom prst="ellipse">
                <a:avLst/>
              </a:prstGeom>
              <a:solidFill>
                <a:schemeClr val="accent2"/>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266"/>
              </a:p>
            </p:txBody>
          </p:sp>
          <p:sp>
            <p:nvSpPr>
              <p:cNvPr id="89" name="Shape 1267"/>
              <p:cNvSpPr/>
              <p:nvPr/>
            </p:nvSpPr>
            <p:spPr>
              <a:xfrm>
                <a:off x="496444" y="575907"/>
                <a:ext cx="1037365" cy="10309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algn="ctr">
                  <a:defRPr sz="7000" b="1">
                    <a:solidFill>
                      <a:srgbClr val="FFFFFF"/>
                    </a:solidFill>
                    <a:latin typeface="Arial"/>
                    <a:ea typeface="Arial"/>
                    <a:cs typeface="Arial"/>
                    <a:sym typeface="Arial"/>
                  </a:defRPr>
                </a:lvl1pPr>
              </a:lstStyle>
              <a:p>
                <a:r>
                  <a:rPr lang="tr-TR" sz="4922" dirty="0"/>
                  <a:t>4</a:t>
                </a:r>
                <a:endParaRPr sz="4922" dirty="0"/>
              </a:p>
            </p:txBody>
          </p:sp>
          <p:sp>
            <p:nvSpPr>
              <p:cNvPr id="90" name="Shape 1268"/>
              <p:cNvSpPr/>
              <p:nvPr/>
            </p:nvSpPr>
            <p:spPr>
              <a:xfrm>
                <a:off x="1492157" y="0"/>
                <a:ext cx="534372" cy="532826"/>
              </a:xfrm>
              <a:prstGeom prst="ellipse">
                <a:avLst/>
              </a:prstGeom>
              <a:solidFill>
                <a:schemeClr val="accent2"/>
              </a:solidFill>
              <a:ln w="63500" cap="flat">
                <a:solidFill>
                  <a:srgbClr val="F9F9F9"/>
                </a:solidFill>
                <a:prstDash val="solid"/>
                <a:miter lim="800000"/>
              </a:ln>
              <a:effectLst/>
            </p:spPr>
            <p:txBody>
              <a:bodyPr wrap="square" lIns="34289" tIns="34289" rIns="34289" bIns="34289" numCol="1" anchor="t">
                <a:noAutofit/>
              </a:bodyPr>
              <a:lstStyle/>
              <a:p>
                <a:endParaRPr sz="1266"/>
              </a:p>
            </p:txBody>
          </p:sp>
          <p:grpSp>
            <p:nvGrpSpPr>
              <p:cNvPr id="91" name="Group 1271"/>
              <p:cNvGrpSpPr/>
              <p:nvPr/>
            </p:nvGrpSpPr>
            <p:grpSpPr>
              <a:xfrm>
                <a:off x="1613783" y="122446"/>
                <a:ext cx="279201" cy="279732"/>
                <a:chOff x="0" y="0"/>
                <a:chExt cx="279199" cy="279730"/>
              </a:xfrm>
            </p:grpSpPr>
            <p:sp>
              <p:nvSpPr>
                <p:cNvPr id="92" name="Shape 1269"/>
                <p:cNvSpPr/>
                <p:nvPr/>
              </p:nvSpPr>
              <p:spPr>
                <a:xfrm>
                  <a:off x="-1" y="-1"/>
                  <a:ext cx="279201" cy="279732"/>
                </a:xfrm>
                <a:custGeom>
                  <a:avLst/>
                  <a:gdLst/>
                  <a:ahLst/>
                  <a:cxnLst>
                    <a:cxn ang="0">
                      <a:pos x="wd2" y="hd2"/>
                    </a:cxn>
                    <a:cxn ang="5400000">
                      <a:pos x="wd2" y="hd2"/>
                    </a:cxn>
                    <a:cxn ang="10800000">
                      <a:pos x="wd2" y="hd2"/>
                    </a:cxn>
                    <a:cxn ang="16200000">
                      <a:pos x="wd2" y="hd2"/>
                    </a:cxn>
                  </a:cxnLst>
                  <a:rect l="0" t="0" r="r" b="b"/>
                  <a:pathLst>
                    <a:path w="21600" h="21600" extrusionOk="0">
                      <a:moveTo>
                        <a:pt x="13549" y="0"/>
                      </a:moveTo>
                      <a:cubicBezTo>
                        <a:pt x="9033" y="0"/>
                        <a:pt x="5400" y="3633"/>
                        <a:pt x="5400" y="8149"/>
                      </a:cubicBezTo>
                      <a:cubicBezTo>
                        <a:pt x="5400" y="9425"/>
                        <a:pt x="5695" y="10800"/>
                        <a:pt x="6382" y="11880"/>
                      </a:cubicBezTo>
                      <a:cubicBezTo>
                        <a:pt x="687" y="17476"/>
                        <a:pt x="687" y="17476"/>
                        <a:pt x="687" y="17476"/>
                      </a:cubicBezTo>
                      <a:cubicBezTo>
                        <a:pt x="687" y="17476"/>
                        <a:pt x="687" y="17476"/>
                        <a:pt x="687" y="17476"/>
                      </a:cubicBezTo>
                      <a:cubicBezTo>
                        <a:pt x="295" y="17967"/>
                        <a:pt x="0" y="18556"/>
                        <a:pt x="0" y="19244"/>
                      </a:cubicBezTo>
                      <a:cubicBezTo>
                        <a:pt x="0" y="20520"/>
                        <a:pt x="1080" y="21600"/>
                        <a:pt x="2356" y="21600"/>
                      </a:cubicBezTo>
                      <a:cubicBezTo>
                        <a:pt x="3044" y="21600"/>
                        <a:pt x="3633" y="21305"/>
                        <a:pt x="4124" y="20913"/>
                      </a:cubicBezTo>
                      <a:cubicBezTo>
                        <a:pt x="4124" y="20913"/>
                        <a:pt x="4124" y="20913"/>
                        <a:pt x="4124" y="20913"/>
                      </a:cubicBezTo>
                      <a:cubicBezTo>
                        <a:pt x="9720" y="15218"/>
                        <a:pt x="9720" y="15218"/>
                        <a:pt x="9720" y="15218"/>
                      </a:cubicBezTo>
                      <a:cubicBezTo>
                        <a:pt x="10800" y="15905"/>
                        <a:pt x="12175" y="16200"/>
                        <a:pt x="13549" y="16200"/>
                      </a:cubicBezTo>
                      <a:cubicBezTo>
                        <a:pt x="17967" y="16200"/>
                        <a:pt x="21600" y="12567"/>
                        <a:pt x="21600" y="8149"/>
                      </a:cubicBezTo>
                      <a:cubicBezTo>
                        <a:pt x="21600" y="3633"/>
                        <a:pt x="17967" y="0"/>
                        <a:pt x="13549" y="0"/>
                      </a:cubicBezTo>
                      <a:close/>
                      <a:moveTo>
                        <a:pt x="3240" y="20029"/>
                      </a:moveTo>
                      <a:cubicBezTo>
                        <a:pt x="3044" y="20225"/>
                        <a:pt x="2749" y="20422"/>
                        <a:pt x="2356" y="20422"/>
                      </a:cubicBezTo>
                      <a:cubicBezTo>
                        <a:pt x="1767" y="20422"/>
                        <a:pt x="1178" y="19833"/>
                        <a:pt x="1178" y="19244"/>
                      </a:cubicBezTo>
                      <a:cubicBezTo>
                        <a:pt x="1178" y="18851"/>
                        <a:pt x="1375" y="18556"/>
                        <a:pt x="1571" y="18360"/>
                      </a:cubicBezTo>
                      <a:cubicBezTo>
                        <a:pt x="1571" y="18360"/>
                        <a:pt x="1571" y="18360"/>
                        <a:pt x="1571" y="18360"/>
                      </a:cubicBezTo>
                      <a:cubicBezTo>
                        <a:pt x="6971" y="12960"/>
                        <a:pt x="6971" y="12960"/>
                        <a:pt x="6971" y="12960"/>
                      </a:cubicBezTo>
                      <a:cubicBezTo>
                        <a:pt x="7462" y="13549"/>
                        <a:pt x="8051" y="14138"/>
                        <a:pt x="8640" y="14629"/>
                      </a:cubicBezTo>
                      <a:lnTo>
                        <a:pt x="3240" y="20029"/>
                      </a:lnTo>
                      <a:close/>
                      <a:moveTo>
                        <a:pt x="13549" y="14825"/>
                      </a:moveTo>
                      <a:cubicBezTo>
                        <a:pt x="9818" y="14825"/>
                        <a:pt x="6775" y="11782"/>
                        <a:pt x="6775" y="8149"/>
                      </a:cubicBezTo>
                      <a:cubicBezTo>
                        <a:pt x="6775" y="4418"/>
                        <a:pt x="9818" y="1375"/>
                        <a:pt x="13549" y="1375"/>
                      </a:cubicBezTo>
                      <a:cubicBezTo>
                        <a:pt x="17182" y="1375"/>
                        <a:pt x="20225" y="4418"/>
                        <a:pt x="20225" y="8149"/>
                      </a:cubicBezTo>
                      <a:cubicBezTo>
                        <a:pt x="20225" y="11782"/>
                        <a:pt x="17182" y="14825"/>
                        <a:pt x="13549" y="14825"/>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93" name="Shape 1270"/>
                <p:cNvSpPr/>
                <p:nvPr/>
              </p:nvSpPr>
              <p:spPr>
                <a:xfrm>
                  <a:off x="113060" y="43525"/>
                  <a:ext cx="65820" cy="65820"/>
                </a:xfrm>
                <a:custGeom>
                  <a:avLst/>
                  <a:gdLst/>
                  <a:ahLst/>
                  <a:cxnLst>
                    <a:cxn ang="0">
                      <a:pos x="wd2" y="hd2"/>
                    </a:cxn>
                    <a:cxn ang="5400000">
                      <a:pos x="wd2" y="hd2"/>
                    </a:cxn>
                    <a:cxn ang="10800000">
                      <a:pos x="wd2" y="hd2"/>
                    </a:cxn>
                    <a:cxn ang="16200000">
                      <a:pos x="wd2" y="hd2"/>
                    </a:cxn>
                  </a:cxnLst>
                  <a:rect l="0" t="0" r="r" b="b"/>
                  <a:pathLst>
                    <a:path w="21600" h="21600" extrusionOk="0">
                      <a:moveTo>
                        <a:pt x="20354" y="0"/>
                      </a:moveTo>
                      <a:cubicBezTo>
                        <a:pt x="9138" y="0"/>
                        <a:pt x="0" y="9138"/>
                        <a:pt x="0" y="20354"/>
                      </a:cubicBezTo>
                      <a:cubicBezTo>
                        <a:pt x="0" y="20769"/>
                        <a:pt x="831" y="21600"/>
                        <a:pt x="1662" y="21600"/>
                      </a:cubicBezTo>
                      <a:cubicBezTo>
                        <a:pt x="2492" y="21600"/>
                        <a:pt x="2908" y="20769"/>
                        <a:pt x="2908" y="20354"/>
                      </a:cubicBezTo>
                      <a:cubicBezTo>
                        <a:pt x="2908" y="10800"/>
                        <a:pt x="10800" y="2908"/>
                        <a:pt x="20354" y="2908"/>
                      </a:cubicBezTo>
                      <a:cubicBezTo>
                        <a:pt x="20769" y="2908"/>
                        <a:pt x="21600" y="2492"/>
                        <a:pt x="21600" y="1662"/>
                      </a:cubicBezTo>
                      <a:cubicBezTo>
                        <a:pt x="21600" y="831"/>
                        <a:pt x="20769" y="0"/>
                        <a:pt x="20354" y="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grpSp>
        </p:grpSp>
        <p:sp>
          <p:nvSpPr>
            <p:cNvPr id="87" name="Shape 1273"/>
            <p:cNvSpPr/>
            <p:nvPr/>
          </p:nvSpPr>
          <p:spPr>
            <a:xfrm>
              <a:off x="396694" y="1556724"/>
              <a:ext cx="1350569" cy="3494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algn="ctr">
                <a:defRPr sz="1600" b="1">
                  <a:solidFill>
                    <a:srgbClr val="FFFFFF"/>
                  </a:solidFill>
                  <a:latin typeface="Arial"/>
                  <a:ea typeface="Arial"/>
                  <a:cs typeface="Arial"/>
                  <a:sym typeface="Arial"/>
                </a:defRPr>
              </a:lvl1pPr>
            </a:lstStyle>
            <a:p>
              <a:r>
                <a:rPr sz="1125"/>
                <a:t>1003 Projesi</a:t>
              </a:r>
            </a:p>
          </p:txBody>
        </p:sp>
      </p:grpSp>
      <p:grpSp>
        <p:nvGrpSpPr>
          <p:cNvPr id="94" name="Group 1256"/>
          <p:cNvGrpSpPr/>
          <p:nvPr/>
        </p:nvGrpSpPr>
        <p:grpSpPr>
          <a:xfrm>
            <a:off x="5824583" y="5323700"/>
            <a:ext cx="1563723" cy="1471793"/>
            <a:chOff x="0" y="0"/>
            <a:chExt cx="2563449" cy="2614960"/>
          </a:xfrm>
        </p:grpSpPr>
        <p:sp>
          <p:nvSpPr>
            <p:cNvPr id="95" name="Shape 1250"/>
            <p:cNvSpPr/>
            <p:nvPr/>
          </p:nvSpPr>
          <p:spPr>
            <a:xfrm>
              <a:off x="0" y="51511"/>
              <a:ext cx="2563449" cy="2563449"/>
            </a:xfrm>
            <a:prstGeom prst="ellipse">
              <a:avLst/>
            </a:prstGeom>
            <a:solidFill>
              <a:srgbClr val="9D2E35"/>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266"/>
            </a:p>
          </p:txBody>
        </p:sp>
        <p:sp>
          <p:nvSpPr>
            <p:cNvPr id="96" name="Shape 1251"/>
            <p:cNvSpPr/>
            <p:nvPr/>
          </p:nvSpPr>
          <p:spPr>
            <a:xfrm>
              <a:off x="457060" y="553900"/>
              <a:ext cx="1624529" cy="15074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defRPr sz="8000" b="1">
                  <a:solidFill>
                    <a:srgbClr val="FFFFFF"/>
                  </a:solidFill>
                  <a:latin typeface="Arial"/>
                  <a:ea typeface="Arial"/>
                  <a:cs typeface="Arial"/>
                  <a:sym typeface="Arial"/>
                </a:defRPr>
              </a:lvl1pPr>
            </a:lstStyle>
            <a:p>
              <a:r>
                <a:rPr lang="tr-TR" sz="4219" dirty="0"/>
                <a:t>181</a:t>
              </a:r>
            </a:p>
            <a:p>
              <a:r>
                <a:rPr lang="tr-TR" sz="844" dirty="0"/>
                <a:t>Patent Başvurusu</a:t>
              </a:r>
              <a:endParaRPr sz="844" dirty="0"/>
            </a:p>
          </p:txBody>
        </p:sp>
        <p:sp>
          <p:nvSpPr>
            <p:cNvPr id="97" name="Shape 1252"/>
            <p:cNvSpPr/>
            <p:nvPr/>
          </p:nvSpPr>
          <p:spPr>
            <a:xfrm>
              <a:off x="1784116" y="0"/>
              <a:ext cx="638929" cy="637080"/>
            </a:xfrm>
            <a:prstGeom prst="ellipse">
              <a:avLst/>
            </a:prstGeom>
            <a:solidFill>
              <a:srgbClr val="9D2E35"/>
            </a:solidFill>
            <a:ln w="63500" cap="flat">
              <a:solidFill>
                <a:srgbClr val="F9F9F9"/>
              </a:solidFill>
              <a:prstDash val="solid"/>
              <a:miter lim="800000"/>
            </a:ln>
            <a:effectLst/>
          </p:spPr>
          <p:txBody>
            <a:bodyPr wrap="square" lIns="34289" tIns="34289" rIns="34289" bIns="34289" numCol="1" anchor="t">
              <a:noAutofit/>
            </a:bodyPr>
            <a:lstStyle/>
            <a:p>
              <a:endParaRPr sz="1266"/>
            </a:p>
          </p:txBody>
        </p:sp>
        <p:grpSp>
          <p:nvGrpSpPr>
            <p:cNvPr id="98" name="Group 1255"/>
            <p:cNvGrpSpPr/>
            <p:nvPr/>
          </p:nvGrpSpPr>
          <p:grpSpPr>
            <a:xfrm>
              <a:off x="1929540" y="146405"/>
              <a:ext cx="333830" cy="334464"/>
              <a:chOff x="0" y="0"/>
              <a:chExt cx="333828" cy="334463"/>
            </a:xfrm>
          </p:grpSpPr>
          <p:sp>
            <p:nvSpPr>
              <p:cNvPr id="99" name="Shape 1253"/>
              <p:cNvSpPr/>
              <p:nvPr/>
            </p:nvSpPr>
            <p:spPr>
              <a:xfrm>
                <a:off x="-1" y="-1"/>
                <a:ext cx="333830" cy="334465"/>
              </a:xfrm>
              <a:custGeom>
                <a:avLst/>
                <a:gdLst/>
                <a:ahLst/>
                <a:cxnLst>
                  <a:cxn ang="0">
                    <a:pos x="wd2" y="hd2"/>
                  </a:cxn>
                  <a:cxn ang="5400000">
                    <a:pos x="wd2" y="hd2"/>
                  </a:cxn>
                  <a:cxn ang="10800000">
                    <a:pos x="wd2" y="hd2"/>
                  </a:cxn>
                  <a:cxn ang="16200000">
                    <a:pos x="wd2" y="hd2"/>
                  </a:cxn>
                </a:cxnLst>
                <a:rect l="0" t="0" r="r" b="b"/>
                <a:pathLst>
                  <a:path w="21600" h="21600" extrusionOk="0">
                    <a:moveTo>
                      <a:pt x="13549" y="0"/>
                    </a:moveTo>
                    <a:cubicBezTo>
                      <a:pt x="9033" y="0"/>
                      <a:pt x="5400" y="3633"/>
                      <a:pt x="5400" y="8149"/>
                    </a:cubicBezTo>
                    <a:cubicBezTo>
                      <a:pt x="5400" y="9425"/>
                      <a:pt x="5695" y="10800"/>
                      <a:pt x="6382" y="11880"/>
                    </a:cubicBezTo>
                    <a:cubicBezTo>
                      <a:pt x="687" y="17476"/>
                      <a:pt x="687" y="17476"/>
                      <a:pt x="687" y="17476"/>
                    </a:cubicBezTo>
                    <a:cubicBezTo>
                      <a:pt x="687" y="17476"/>
                      <a:pt x="687" y="17476"/>
                      <a:pt x="687" y="17476"/>
                    </a:cubicBezTo>
                    <a:cubicBezTo>
                      <a:pt x="295" y="17967"/>
                      <a:pt x="0" y="18556"/>
                      <a:pt x="0" y="19244"/>
                    </a:cubicBezTo>
                    <a:cubicBezTo>
                      <a:pt x="0" y="20520"/>
                      <a:pt x="1080" y="21600"/>
                      <a:pt x="2356" y="21600"/>
                    </a:cubicBezTo>
                    <a:cubicBezTo>
                      <a:pt x="3044" y="21600"/>
                      <a:pt x="3633" y="21305"/>
                      <a:pt x="4124" y="20913"/>
                    </a:cubicBezTo>
                    <a:cubicBezTo>
                      <a:pt x="4124" y="20913"/>
                      <a:pt x="4124" y="20913"/>
                      <a:pt x="4124" y="20913"/>
                    </a:cubicBezTo>
                    <a:cubicBezTo>
                      <a:pt x="9720" y="15218"/>
                      <a:pt x="9720" y="15218"/>
                      <a:pt x="9720" y="15218"/>
                    </a:cubicBezTo>
                    <a:cubicBezTo>
                      <a:pt x="10800" y="15905"/>
                      <a:pt x="12175" y="16200"/>
                      <a:pt x="13549" y="16200"/>
                    </a:cubicBezTo>
                    <a:cubicBezTo>
                      <a:pt x="17967" y="16200"/>
                      <a:pt x="21600" y="12567"/>
                      <a:pt x="21600" y="8149"/>
                    </a:cubicBezTo>
                    <a:cubicBezTo>
                      <a:pt x="21600" y="3633"/>
                      <a:pt x="17967" y="0"/>
                      <a:pt x="13549" y="0"/>
                    </a:cubicBezTo>
                    <a:close/>
                    <a:moveTo>
                      <a:pt x="3240" y="20029"/>
                    </a:moveTo>
                    <a:cubicBezTo>
                      <a:pt x="3044" y="20225"/>
                      <a:pt x="2749" y="20422"/>
                      <a:pt x="2356" y="20422"/>
                    </a:cubicBezTo>
                    <a:cubicBezTo>
                      <a:pt x="1767" y="20422"/>
                      <a:pt x="1178" y="19833"/>
                      <a:pt x="1178" y="19244"/>
                    </a:cubicBezTo>
                    <a:cubicBezTo>
                      <a:pt x="1178" y="18851"/>
                      <a:pt x="1375" y="18556"/>
                      <a:pt x="1571" y="18360"/>
                    </a:cubicBezTo>
                    <a:cubicBezTo>
                      <a:pt x="1571" y="18360"/>
                      <a:pt x="1571" y="18360"/>
                      <a:pt x="1571" y="18360"/>
                    </a:cubicBezTo>
                    <a:cubicBezTo>
                      <a:pt x="6971" y="12960"/>
                      <a:pt x="6971" y="12960"/>
                      <a:pt x="6971" y="12960"/>
                    </a:cubicBezTo>
                    <a:cubicBezTo>
                      <a:pt x="7462" y="13549"/>
                      <a:pt x="8051" y="14138"/>
                      <a:pt x="8640" y="14629"/>
                    </a:cubicBezTo>
                    <a:lnTo>
                      <a:pt x="3240" y="20029"/>
                    </a:lnTo>
                    <a:close/>
                    <a:moveTo>
                      <a:pt x="13549" y="14825"/>
                    </a:moveTo>
                    <a:cubicBezTo>
                      <a:pt x="9818" y="14825"/>
                      <a:pt x="6775" y="11782"/>
                      <a:pt x="6775" y="8149"/>
                    </a:cubicBezTo>
                    <a:cubicBezTo>
                      <a:pt x="6775" y="4418"/>
                      <a:pt x="9818" y="1375"/>
                      <a:pt x="13549" y="1375"/>
                    </a:cubicBezTo>
                    <a:cubicBezTo>
                      <a:pt x="17182" y="1375"/>
                      <a:pt x="20225" y="4418"/>
                      <a:pt x="20225" y="8149"/>
                    </a:cubicBezTo>
                    <a:cubicBezTo>
                      <a:pt x="20225" y="11782"/>
                      <a:pt x="17182" y="14825"/>
                      <a:pt x="13549" y="14825"/>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100" name="Shape 1254"/>
              <p:cNvSpPr/>
              <p:nvPr/>
            </p:nvSpPr>
            <p:spPr>
              <a:xfrm>
                <a:off x="135181" y="52041"/>
                <a:ext cx="78699" cy="78699"/>
              </a:xfrm>
              <a:custGeom>
                <a:avLst/>
                <a:gdLst/>
                <a:ahLst/>
                <a:cxnLst>
                  <a:cxn ang="0">
                    <a:pos x="wd2" y="hd2"/>
                  </a:cxn>
                  <a:cxn ang="5400000">
                    <a:pos x="wd2" y="hd2"/>
                  </a:cxn>
                  <a:cxn ang="10800000">
                    <a:pos x="wd2" y="hd2"/>
                  </a:cxn>
                  <a:cxn ang="16200000">
                    <a:pos x="wd2" y="hd2"/>
                  </a:cxn>
                </a:cxnLst>
                <a:rect l="0" t="0" r="r" b="b"/>
                <a:pathLst>
                  <a:path w="21600" h="21600" extrusionOk="0">
                    <a:moveTo>
                      <a:pt x="20354" y="0"/>
                    </a:moveTo>
                    <a:cubicBezTo>
                      <a:pt x="9138" y="0"/>
                      <a:pt x="0" y="9138"/>
                      <a:pt x="0" y="20354"/>
                    </a:cubicBezTo>
                    <a:cubicBezTo>
                      <a:pt x="0" y="20769"/>
                      <a:pt x="831" y="21600"/>
                      <a:pt x="1662" y="21600"/>
                    </a:cubicBezTo>
                    <a:cubicBezTo>
                      <a:pt x="2492" y="21600"/>
                      <a:pt x="2908" y="20769"/>
                      <a:pt x="2908" y="20354"/>
                    </a:cubicBezTo>
                    <a:cubicBezTo>
                      <a:pt x="2908" y="10800"/>
                      <a:pt x="10800" y="2908"/>
                      <a:pt x="20354" y="2908"/>
                    </a:cubicBezTo>
                    <a:cubicBezTo>
                      <a:pt x="20769" y="2908"/>
                      <a:pt x="21600" y="2492"/>
                      <a:pt x="21600" y="1662"/>
                    </a:cubicBezTo>
                    <a:cubicBezTo>
                      <a:pt x="21600" y="831"/>
                      <a:pt x="20769" y="0"/>
                      <a:pt x="20354" y="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grpSp>
      </p:grpSp>
      <p:grpSp>
        <p:nvGrpSpPr>
          <p:cNvPr id="101" name="Group 1274"/>
          <p:cNvGrpSpPr/>
          <p:nvPr/>
        </p:nvGrpSpPr>
        <p:grpSpPr>
          <a:xfrm>
            <a:off x="7830453" y="4776372"/>
            <a:ext cx="1423647" cy="1432531"/>
            <a:chOff x="13181" y="0"/>
            <a:chExt cx="2143958" cy="2235580"/>
          </a:xfrm>
        </p:grpSpPr>
        <p:grpSp>
          <p:nvGrpSpPr>
            <p:cNvPr id="102" name="Group 1272"/>
            <p:cNvGrpSpPr/>
            <p:nvPr/>
          </p:nvGrpSpPr>
          <p:grpSpPr>
            <a:xfrm>
              <a:off x="13181" y="0"/>
              <a:ext cx="2143958" cy="2235580"/>
              <a:chOff x="13181" y="0"/>
              <a:chExt cx="2143957" cy="2235579"/>
            </a:xfrm>
          </p:grpSpPr>
          <p:sp>
            <p:nvSpPr>
              <p:cNvPr id="104" name="Shape 1266"/>
              <p:cNvSpPr/>
              <p:nvPr/>
            </p:nvSpPr>
            <p:spPr>
              <a:xfrm>
                <a:off x="13181" y="91621"/>
                <a:ext cx="2143957" cy="2143958"/>
              </a:xfrm>
              <a:prstGeom prst="ellipse">
                <a:avLst/>
              </a:prstGeom>
              <a:solidFill>
                <a:schemeClr val="accent2"/>
              </a:solidFill>
              <a:ln w="12700" cap="flat">
                <a:noFill/>
                <a:miter lim="400000"/>
              </a:ln>
              <a:effectLst/>
            </p:spPr>
            <p:txBody>
              <a:bodyPr wrap="square" lIns="34289" tIns="34289" rIns="34289" bIns="34289" numCol="1" anchor="ctr">
                <a:noAutofit/>
              </a:bodyPr>
              <a:lstStyle/>
              <a:p>
                <a:pPr algn="ctr">
                  <a:defRPr>
                    <a:solidFill>
                      <a:srgbClr val="FFFFFF"/>
                    </a:solidFill>
                  </a:defRPr>
                </a:pPr>
                <a:endParaRPr sz="1266"/>
              </a:p>
            </p:txBody>
          </p:sp>
          <p:sp>
            <p:nvSpPr>
              <p:cNvPr id="105" name="Shape 1267"/>
              <p:cNvSpPr/>
              <p:nvPr/>
            </p:nvSpPr>
            <p:spPr>
              <a:xfrm>
                <a:off x="535286" y="371032"/>
                <a:ext cx="1037364" cy="10309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algn="ctr">
                  <a:defRPr sz="7000" b="1">
                    <a:solidFill>
                      <a:srgbClr val="FFFFFF"/>
                    </a:solidFill>
                    <a:latin typeface="Arial"/>
                    <a:ea typeface="Arial"/>
                    <a:cs typeface="Arial"/>
                    <a:sym typeface="Arial"/>
                  </a:defRPr>
                </a:lvl1pPr>
              </a:lstStyle>
              <a:p>
                <a:r>
                  <a:rPr lang="tr-TR" sz="4219" dirty="0"/>
                  <a:t>69</a:t>
                </a:r>
                <a:endParaRPr sz="4219" dirty="0"/>
              </a:p>
            </p:txBody>
          </p:sp>
          <p:sp>
            <p:nvSpPr>
              <p:cNvPr id="106" name="Shape 1268"/>
              <p:cNvSpPr/>
              <p:nvPr/>
            </p:nvSpPr>
            <p:spPr>
              <a:xfrm>
                <a:off x="1492157" y="0"/>
                <a:ext cx="534372" cy="532826"/>
              </a:xfrm>
              <a:prstGeom prst="ellipse">
                <a:avLst/>
              </a:prstGeom>
              <a:solidFill>
                <a:schemeClr val="accent2"/>
              </a:solidFill>
              <a:ln w="63500" cap="flat">
                <a:solidFill>
                  <a:srgbClr val="F9F9F9"/>
                </a:solidFill>
                <a:prstDash val="solid"/>
                <a:miter lim="800000"/>
              </a:ln>
              <a:effectLst/>
            </p:spPr>
            <p:txBody>
              <a:bodyPr wrap="square" lIns="34289" tIns="34289" rIns="34289" bIns="34289" numCol="1" anchor="t">
                <a:noAutofit/>
              </a:bodyPr>
              <a:lstStyle/>
              <a:p>
                <a:endParaRPr sz="1266"/>
              </a:p>
            </p:txBody>
          </p:sp>
          <p:grpSp>
            <p:nvGrpSpPr>
              <p:cNvPr id="107" name="Group 1271"/>
              <p:cNvGrpSpPr/>
              <p:nvPr/>
            </p:nvGrpSpPr>
            <p:grpSpPr>
              <a:xfrm>
                <a:off x="1613783" y="122446"/>
                <a:ext cx="279201" cy="279732"/>
                <a:chOff x="0" y="0"/>
                <a:chExt cx="279199" cy="279730"/>
              </a:xfrm>
            </p:grpSpPr>
            <p:sp>
              <p:nvSpPr>
                <p:cNvPr id="108" name="Shape 1269"/>
                <p:cNvSpPr/>
                <p:nvPr/>
              </p:nvSpPr>
              <p:spPr>
                <a:xfrm>
                  <a:off x="-1" y="-1"/>
                  <a:ext cx="279201" cy="279732"/>
                </a:xfrm>
                <a:custGeom>
                  <a:avLst/>
                  <a:gdLst/>
                  <a:ahLst/>
                  <a:cxnLst>
                    <a:cxn ang="0">
                      <a:pos x="wd2" y="hd2"/>
                    </a:cxn>
                    <a:cxn ang="5400000">
                      <a:pos x="wd2" y="hd2"/>
                    </a:cxn>
                    <a:cxn ang="10800000">
                      <a:pos x="wd2" y="hd2"/>
                    </a:cxn>
                    <a:cxn ang="16200000">
                      <a:pos x="wd2" y="hd2"/>
                    </a:cxn>
                  </a:cxnLst>
                  <a:rect l="0" t="0" r="r" b="b"/>
                  <a:pathLst>
                    <a:path w="21600" h="21600" extrusionOk="0">
                      <a:moveTo>
                        <a:pt x="13549" y="0"/>
                      </a:moveTo>
                      <a:cubicBezTo>
                        <a:pt x="9033" y="0"/>
                        <a:pt x="5400" y="3633"/>
                        <a:pt x="5400" y="8149"/>
                      </a:cubicBezTo>
                      <a:cubicBezTo>
                        <a:pt x="5400" y="9425"/>
                        <a:pt x="5695" y="10800"/>
                        <a:pt x="6382" y="11880"/>
                      </a:cubicBezTo>
                      <a:cubicBezTo>
                        <a:pt x="687" y="17476"/>
                        <a:pt x="687" y="17476"/>
                        <a:pt x="687" y="17476"/>
                      </a:cubicBezTo>
                      <a:cubicBezTo>
                        <a:pt x="687" y="17476"/>
                        <a:pt x="687" y="17476"/>
                        <a:pt x="687" y="17476"/>
                      </a:cubicBezTo>
                      <a:cubicBezTo>
                        <a:pt x="295" y="17967"/>
                        <a:pt x="0" y="18556"/>
                        <a:pt x="0" y="19244"/>
                      </a:cubicBezTo>
                      <a:cubicBezTo>
                        <a:pt x="0" y="20520"/>
                        <a:pt x="1080" y="21600"/>
                        <a:pt x="2356" y="21600"/>
                      </a:cubicBezTo>
                      <a:cubicBezTo>
                        <a:pt x="3044" y="21600"/>
                        <a:pt x="3633" y="21305"/>
                        <a:pt x="4124" y="20913"/>
                      </a:cubicBezTo>
                      <a:cubicBezTo>
                        <a:pt x="4124" y="20913"/>
                        <a:pt x="4124" y="20913"/>
                        <a:pt x="4124" y="20913"/>
                      </a:cubicBezTo>
                      <a:cubicBezTo>
                        <a:pt x="9720" y="15218"/>
                        <a:pt x="9720" y="15218"/>
                        <a:pt x="9720" y="15218"/>
                      </a:cubicBezTo>
                      <a:cubicBezTo>
                        <a:pt x="10800" y="15905"/>
                        <a:pt x="12175" y="16200"/>
                        <a:pt x="13549" y="16200"/>
                      </a:cubicBezTo>
                      <a:cubicBezTo>
                        <a:pt x="17967" y="16200"/>
                        <a:pt x="21600" y="12567"/>
                        <a:pt x="21600" y="8149"/>
                      </a:cubicBezTo>
                      <a:cubicBezTo>
                        <a:pt x="21600" y="3633"/>
                        <a:pt x="17967" y="0"/>
                        <a:pt x="13549" y="0"/>
                      </a:cubicBezTo>
                      <a:close/>
                      <a:moveTo>
                        <a:pt x="3240" y="20029"/>
                      </a:moveTo>
                      <a:cubicBezTo>
                        <a:pt x="3044" y="20225"/>
                        <a:pt x="2749" y="20422"/>
                        <a:pt x="2356" y="20422"/>
                      </a:cubicBezTo>
                      <a:cubicBezTo>
                        <a:pt x="1767" y="20422"/>
                        <a:pt x="1178" y="19833"/>
                        <a:pt x="1178" y="19244"/>
                      </a:cubicBezTo>
                      <a:cubicBezTo>
                        <a:pt x="1178" y="18851"/>
                        <a:pt x="1375" y="18556"/>
                        <a:pt x="1571" y="18360"/>
                      </a:cubicBezTo>
                      <a:cubicBezTo>
                        <a:pt x="1571" y="18360"/>
                        <a:pt x="1571" y="18360"/>
                        <a:pt x="1571" y="18360"/>
                      </a:cubicBezTo>
                      <a:cubicBezTo>
                        <a:pt x="6971" y="12960"/>
                        <a:pt x="6971" y="12960"/>
                        <a:pt x="6971" y="12960"/>
                      </a:cubicBezTo>
                      <a:cubicBezTo>
                        <a:pt x="7462" y="13549"/>
                        <a:pt x="8051" y="14138"/>
                        <a:pt x="8640" y="14629"/>
                      </a:cubicBezTo>
                      <a:lnTo>
                        <a:pt x="3240" y="20029"/>
                      </a:lnTo>
                      <a:close/>
                      <a:moveTo>
                        <a:pt x="13549" y="14825"/>
                      </a:moveTo>
                      <a:cubicBezTo>
                        <a:pt x="9818" y="14825"/>
                        <a:pt x="6775" y="11782"/>
                        <a:pt x="6775" y="8149"/>
                      </a:cubicBezTo>
                      <a:cubicBezTo>
                        <a:pt x="6775" y="4418"/>
                        <a:pt x="9818" y="1375"/>
                        <a:pt x="13549" y="1375"/>
                      </a:cubicBezTo>
                      <a:cubicBezTo>
                        <a:pt x="17182" y="1375"/>
                        <a:pt x="20225" y="4418"/>
                        <a:pt x="20225" y="8149"/>
                      </a:cubicBezTo>
                      <a:cubicBezTo>
                        <a:pt x="20225" y="11782"/>
                        <a:pt x="17182" y="14825"/>
                        <a:pt x="13549" y="14825"/>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sp>
              <p:nvSpPr>
                <p:cNvPr id="109" name="Shape 1270"/>
                <p:cNvSpPr/>
                <p:nvPr/>
              </p:nvSpPr>
              <p:spPr>
                <a:xfrm>
                  <a:off x="113060" y="43525"/>
                  <a:ext cx="65820" cy="65820"/>
                </a:xfrm>
                <a:custGeom>
                  <a:avLst/>
                  <a:gdLst/>
                  <a:ahLst/>
                  <a:cxnLst>
                    <a:cxn ang="0">
                      <a:pos x="wd2" y="hd2"/>
                    </a:cxn>
                    <a:cxn ang="5400000">
                      <a:pos x="wd2" y="hd2"/>
                    </a:cxn>
                    <a:cxn ang="10800000">
                      <a:pos x="wd2" y="hd2"/>
                    </a:cxn>
                    <a:cxn ang="16200000">
                      <a:pos x="wd2" y="hd2"/>
                    </a:cxn>
                  </a:cxnLst>
                  <a:rect l="0" t="0" r="r" b="b"/>
                  <a:pathLst>
                    <a:path w="21600" h="21600" extrusionOk="0">
                      <a:moveTo>
                        <a:pt x="20354" y="0"/>
                      </a:moveTo>
                      <a:cubicBezTo>
                        <a:pt x="9138" y="0"/>
                        <a:pt x="0" y="9138"/>
                        <a:pt x="0" y="20354"/>
                      </a:cubicBezTo>
                      <a:cubicBezTo>
                        <a:pt x="0" y="20769"/>
                        <a:pt x="831" y="21600"/>
                        <a:pt x="1662" y="21600"/>
                      </a:cubicBezTo>
                      <a:cubicBezTo>
                        <a:pt x="2492" y="21600"/>
                        <a:pt x="2908" y="20769"/>
                        <a:pt x="2908" y="20354"/>
                      </a:cubicBezTo>
                      <a:cubicBezTo>
                        <a:pt x="2908" y="10800"/>
                        <a:pt x="10800" y="2908"/>
                        <a:pt x="20354" y="2908"/>
                      </a:cubicBezTo>
                      <a:cubicBezTo>
                        <a:pt x="20769" y="2908"/>
                        <a:pt x="21600" y="2492"/>
                        <a:pt x="21600" y="1662"/>
                      </a:cubicBezTo>
                      <a:cubicBezTo>
                        <a:pt x="21600" y="831"/>
                        <a:pt x="20769" y="0"/>
                        <a:pt x="20354" y="0"/>
                      </a:cubicBezTo>
                      <a:close/>
                    </a:path>
                  </a:pathLst>
                </a:custGeom>
                <a:solidFill>
                  <a:srgbClr val="FFFFFF"/>
                </a:solidFill>
                <a:ln w="12700" cap="flat">
                  <a:noFill/>
                  <a:miter lim="400000"/>
                </a:ln>
                <a:effectLst/>
              </p:spPr>
              <p:txBody>
                <a:bodyPr wrap="square" lIns="34289" tIns="34289" rIns="34289" bIns="34289" numCol="1" anchor="t">
                  <a:noAutofit/>
                </a:bodyPr>
                <a:lstStyle/>
                <a:p>
                  <a:endParaRPr sz="1266"/>
                </a:p>
              </p:txBody>
            </p:sp>
          </p:grpSp>
        </p:grpSp>
        <p:sp>
          <p:nvSpPr>
            <p:cNvPr id="103" name="Shape 1273"/>
            <p:cNvSpPr/>
            <p:nvPr/>
          </p:nvSpPr>
          <p:spPr>
            <a:xfrm>
              <a:off x="409876" y="1377795"/>
              <a:ext cx="1350569" cy="34941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t">
              <a:noAutofit/>
            </a:bodyPr>
            <a:lstStyle>
              <a:lvl1pPr algn="ctr">
                <a:defRPr sz="1600" b="1">
                  <a:solidFill>
                    <a:srgbClr val="FFFFFF"/>
                  </a:solidFill>
                  <a:latin typeface="Arial"/>
                  <a:ea typeface="Arial"/>
                  <a:cs typeface="Arial"/>
                  <a:sym typeface="Arial"/>
                </a:defRPr>
              </a:lvl1pPr>
            </a:lstStyle>
            <a:p>
              <a:r>
                <a:rPr lang="tr-TR" sz="1125" dirty="0"/>
                <a:t>Tescilli </a:t>
              </a:r>
              <a:r>
                <a:rPr lang="tr-TR" sz="984" dirty="0"/>
                <a:t>Patent</a:t>
              </a:r>
              <a:endParaRPr sz="1125" dirty="0"/>
            </a:p>
          </p:txBody>
        </p:sp>
      </p:grpSp>
      <p:sp>
        <p:nvSpPr>
          <p:cNvPr id="113" name="Rectangle 112">
            <a:extLst>
              <a:ext uri="{FF2B5EF4-FFF2-40B4-BE49-F238E27FC236}">
                <a16:creationId xmlns:a16="http://schemas.microsoft.com/office/drawing/2014/main" id="{CE401FE1-2963-064C-83E7-C12D48053C48}"/>
              </a:ext>
            </a:extLst>
          </p:cNvPr>
          <p:cNvSpPr/>
          <p:nvPr/>
        </p:nvSpPr>
        <p:spPr>
          <a:xfrm>
            <a:off x="9491860" y="289668"/>
            <a:ext cx="2417631" cy="438582"/>
          </a:xfrm>
          <a:prstGeom prst="rect">
            <a:avLst/>
          </a:prstGeom>
        </p:spPr>
        <p:txBody>
          <a:bodyPr wrap="square">
            <a:spAutoFit/>
          </a:bodyPr>
          <a:lstStyle/>
          <a:p>
            <a:r>
              <a:rPr lang="tr-TR" sz="2250" b="1" dirty="0">
                <a:solidFill>
                  <a:schemeClr val="bg1"/>
                </a:solidFill>
                <a:latin typeface="+mj-lt"/>
              </a:rPr>
              <a:t>A. ARAŞTIRMA</a:t>
            </a:r>
            <a:endParaRPr lang="tr-TR" sz="2250" dirty="0">
              <a:solidFill>
                <a:schemeClr val="bg1"/>
              </a:solidFill>
              <a:latin typeface="+mj-lt"/>
            </a:endParaRPr>
          </a:p>
        </p:txBody>
      </p:sp>
      <p:grpSp>
        <p:nvGrpSpPr>
          <p:cNvPr id="115" name="Group 114">
            <a:extLst>
              <a:ext uri="{FF2B5EF4-FFF2-40B4-BE49-F238E27FC236}">
                <a16:creationId xmlns:a16="http://schemas.microsoft.com/office/drawing/2014/main" id="{CB342208-4567-4342-9C85-5E0FAB35365E}"/>
              </a:ext>
            </a:extLst>
          </p:cNvPr>
          <p:cNvGrpSpPr/>
          <p:nvPr/>
        </p:nvGrpSpPr>
        <p:grpSpPr>
          <a:xfrm rot="5400000">
            <a:off x="465720" y="2792916"/>
            <a:ext cx="835313" cy="810000"/>
            <a:chOff x="8695318" y="292101"/>
            <a:chExt cx="1032881" cy="1028699"/>
          </a:xfrm>
        </p:grpSpPr>
        <p:pic>
          <p:nvPicPr>
            <p:cNvPr id="116" name="Picture 115">
              <a:extLst>
                <a:ext uri="{FF2B5EF4-FFF2-40B4-BE49-F238E27FC236}">
                  <a16:creationId xmlns:a16="http://schemas.microsoft.com/office/drawing/2014/main" id="{79CD79EF-6F4D-5F48-BA0E-FF02F81F96C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117" name="Rectangle 116">
              <a:extLst>
                <a:ext uri="{FF2B5EF4-FFF2-40B4-BE49-F238E27FC236}">
                  <a16:creationId xmlns:a16="http://schemas.microsoft.com/office/drawing/2014/main" id="{E1523B8A-630E-B140-8CAC-7E4C2ED83F99}"/>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18" name="Rectangle 117">
              <a:extLst>
                <a:ext uri="{FF2B5EF4-FFF2-40B4-BE49-F238E27FC236}">
                  <a16:creationId xmlns:a16="http://schemas.microsoft.com/office/drawing/2014/main" id="{E9879113-0E5F-F94C-9653-719A6BCB649E}"/>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19" name="Rectangle 118">
              <a:extLst>
                <a:ext uri="{FF2B5EF4-FFF2-40B4-BE49-F238E27FC236}">
                  <a16:creationId xmlns:a16="http://schemas.microsoft.com/office/drawing/2014/main" id="{F8DACAC2-1EAE-4F46-8B8C-F354D1FAFD7B}"/>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20" name="Rectangle 119">
              <a:extLst>
                <a:ext uri="{FF2B5EF4-FFF2-40B4-BE49-F238E27FC236}">
                  <a16:creationId xmlns:a16="http://schemas.microsoft.com/office/drawing/2014/main" id="{04C92553-BE5B-4E49-9EF8-F6E65B4CC14A}"/>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sp>
        <p:nvSpPr>
          <p:cNvPr id="121" name="TextBox 120">
            <a:extLst>
              <a:ext uri="{FF2B5EF4-FFF2-40B4-BE49-F238E27FC236}">
                <a16:creationId xmlns:a16="http://schemas.microsoft.com/office/drawing/2014/main" id="{5EDD137F-3B9E-854F-8982-D43715C01270}"/>
              </a:ext>
            </a:extLst>
          </p:cNvPr>
          <p:cNvSpPr txBox="1"/>
          <p:nvPr/>
        </p:nvSpPr>
        <p:spPr>
          <a:xfrm>
            <a:off x="605038" y="2073274"/>
            <a:ext cx="577125" cy="611706"/>
          </a:xfrm>
          <a:prstGeom prst="rect">
            <a:avLst/>
          </a:prstGeom>
          <a:solidFill>
            <a:srgbClr val="C00000"/>
          </a:solidFill>
        </p:spPr>
        <p:txBody>
          <a:bodyPr wrap="square" rtlCol="0">
            <a:spAutoFit/>
          </a:bodyPr>
          <a:lstStyle/>
          <a:p>
            <a:r>
              <a:rPr lang="en-US" sz="3375" dirty="0">
                <a:solidFill>
                  <a:schemeClr val="bg1"/>
                </a:solidFill>
              </a:rPr>
              <a:t> K</a:t>
            </a:r>
          </a:p>
        </p:txBody>
      </p:sp>
      <p:pic>
        <p:nvPicPr>
          <p:cNvPr id="122" name="Picture 121">
            <a:extLst>
              <a:ext uri="{FF2B5EF4-FFF2-40B4-BE49-F238E27FC236}">
                <a16:creationId xmlns:a16="http://schemas.microsoft.com/office/drawing/2014/main" id="{AB1A3C4E-0851-C94E-A9E2-DFE4C4CDD66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62968" y="3830395"/>
            <a:ext cx="605119" cy="416018"/>
          </a:xfrm>
          <a:prstGeom prst="rect">
            <a:avLst/>
          </a:prstGeom>
        </p:spPr>
      </p:pic>
      <p:sp>
        <p:nvSpPr>
          <p:cNvPr id="125" name="Dikdörtgen 7">
            <a:extLst>
              <a:ext uri="{FF2B5EF4-FFF2-40B4-BE49-F238E27FC236}">
                <a16:creationId xmlns:a16="http://schemas.microsoft.com/office/drawing/2014/main" id="{0AF2E5AB-07EC-A24B-A4CF-093C0C96EE25}"/>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27" name="Resim 8">
            <a:extLst>
              <a:ext uri="{FF2B5EF4-FFF2-40B4-BE49-F238E27FC236}">
                <a16:creationId xmlns:a16="http://schemas.microsoft.com/office/drawing/2014/main" id="{4764889C-FAD9-FB43-8EFB-005F5B99FEB4}"/>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8336" y="319907"/>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Rectangle 122">
            <a:extLst>
              <a:ext uri="{FF2B5EF4-FFF2-40B4-BE49-F238E27FC236}">
                <a16:creationId xmlns:a16="http://schemas.microsoft.com/office/drawing/2014/main" id="{558B288B-3F81-2F47-8B47-32487E9603C4}"/>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261829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16"/>
                                        </p:tgtEl>
                                        <p:attrNameLst>
                                          <p:attrName>style.visibility</p:attrName>
                                        </p:attrNameLst>
                                      </p:cBhvr>
                                      <p:to>
                                        <p:strVal val="visible"/>
                                      </p:to>
                                    </p:set>
                                    <p:anim calcmode="lin" valueType="num">
                                      <p:cBhvr>
                                        <p:cTn id="7" dur="300" fill="hold"/>
                                        <p:tgtEl>
                                          <p:spTgt spid="16"/>
                                        </p:tgtEl>
                                        <p:attrNameLst>
                                          <p:attrName>ppt_w</p:attrName>
                                        </p:attrNameLst>
                                      </p:cBhvr>
                                      <p:tavLst>
                                        <p:tav tm="0">
                                          <p:val>
                                            <p:fltVal val="0"/>
                                          </p:val>
                                        </p:tav>
                                        <p:tav tm="100000">
                                          <p:val>
                                            <p:strVal val="#ppt_w"/>
                                          </p:val>
                                        </p:tav>
                                      </p:tavLst>
                                    </p:anim>
                                    <p:anim calcmode="lin" valueType="num">
                                      <p:cBhvr>
                                        <p:cTn id="8" dur="3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300"/>
                            </p:stCondLst>
                            <p:childTnLst>
                              <p:par>
                                <p:cTn id="10" presetID="2" presetClass="entr" presetSubtype="8" fill="hold" grpId="0" nodeType="afterEffect">
                                  <p:stCondLst>
                                    <p:cond delay="0"/>
                                  </p:stCondLst>
                                  <p:iterate type="lt">
                                    <p:tmAbs val="0"/>
                                  </p:iterate>
                                  <p:childTnLst>
                                    <p:set>
                                      <p:cBhvr>
                                        <p:cTn id="11" fill="hold"/>
                                        <p:tgtEl>
                                          <p:spTgt spid="15">
                                            <p:bg/>
                                          </p:spTgt>
                                        </p:tgtEl>
                                        <p:attrNameLst>
                                          <p:attrName>style.visibility</p:attrName>
                                        </p:attrNameLst>
                                      </p:cBhvr>
                                      <p:to>
                                        <p:strVal val="visible"/>
                                      </p:to>
                                    </p:set>
                                    <p:anim calcmode="lin" valueType="num">
                                      <p:cBhvr>
                                        <p:cTn id="12" dur="300" fill="hold"/>
                                        <p:tgtEl>
                                          <p:spTgt spid="15">
                                            <p:bg/>
                                          </p:spTgt>
                                        </p:tgtEl>
                                        <p:attrNameLst>
                                          <p:attrName>ppt_x</p:attrName>
                                        </p:attrNameLst>
                                      </p:cBhvr>
                                      <p:tavLst>
                                        <p:tav tm="0">
                                          <p:val>
                                            <p:strVal val="0-#ppt_w/2"/>
                                          </p:val>
                                        </p:tav>
                                        <p:tav tm="100000">
                                          <p:val>
                                            <p:strVal val="#ppt_x"/>
                                          </p:val>
                                        </p:tav>
                                      </p:tavLst>
                                    </p:anim>
                                    <p:anim calcmode="lin" valueType="num">
                                      <p:cBhvr>
                                        <p:cTn id="13" dur="300" fill="hold"/>
                                        <p:tgtEl>
                                          <p:spTgt spid="15">
                                            <p:bg/>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iterate type="lt">
                                    <p:tmAbs val="0"/>
                                  </p:iterate>
                                  <p:childTnLst>
                                    <p:set>
                                      <p:cBhvr>
                                        <p:cTn id="15" fill="hold"/>
                                        <p:tgtEl>
                                          <p:spTgt spid="15">
                                            <p:txEl>
                                              <p:pRg st="0" end="0"/>
                                            </p:txEl>
                                          </p:spTgt>
                                        </p:tgtEl>
                                        <p:attrNameLst>
                                          <p:attrName>style.visibility</p:attrName>
                                        </p:attrNameLst>
                                      </p:cBhvr>
                                      <p:to>
                                        <p:strVal val="visible"/>
                                      </p:to>
                                    </p:set>
                                    <p:anim calcmode="lin" valueType="num">
                                      <p:cBhvr>
                                        <p:cTn id="16" dur="300" fill="hold"/>
                                        <p:tgtEl>
                                          <p:spTgt spid="15">
                                            <p:txEl>
                                              <p:pRg st="0" end="0"/>
                                            </p:txEl>
                                          </p:spTgt>
                                        </p:tgtEl>
                                        <p:attrNameLst>
                                          <p:attrName>ppt_x</p:attrName>
                                        </p:attrNameLst>
                                      </p:cBhvr>
                                      <p:tavLst>
                                        <p:tav tm="0">
                                          <p:val>
                                            <p:strVal val="0-#ppt_w/2"/>
                                          </p:val>
                                        </p:tav>
                                        <p:tav tm="100000">
                                          <p:val>
                                            <p:strVal val="#ppt_x"/>
                                          </p:val>
                                        </p:tav>
                                      </p:tavLst>
                                    </p:anim>
                                    <p:anim calcmode="lin" valueType="num">
                                      <p:cBhvr>
                                        <p:cTn id="17" dur="3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
                            </p:stCondLst>
                            <p:childTnLst>
                              <p:par>
                                <p:cTn id="19" presetID="23" presetClass="entr" presetSubtype="16" fill="hold" grpId="0" nodeType="afterEffect">
                                  <p:stCondLst>
                                    <p:cond delay="0"/>
                                  </p:stCondLst>
                                  <p:iterate>
                                    <p:tmAbs val="0"/>
                                  </p:iterate>
                                  <p:childTnLst>
                                    <p:set>
                                      <p:cBhvr>
                                        <p:cTn id="20" fill="hold"/>
                                        <p:tgtEl>
                                          <p:spTgt spid="34"/>
                                        </p:tgtEl>
                                        <p:attrNameLst>
                                          <p:attrName>style.visibility</p:attrName>
                                        </p:attrNameLst>
                                      </p:cBhvr>
                                      <p:to>
                                        <p:strVal val="visible"/>
                                      </p:to>
                                    </p:set>
                                    <p:anim calcmode="lin" valueType="num">
                                      <p:cBhvr>
                                        <p:cTn id="21" dur="300" fill="hold"/>
                                        <p:tgtEl>
                                          <p:spTgt spid="34"/>
                                        </p:tgtEl>
                                        <p:attrNameLst>
                                          <p:attrName>ppt_w</p:attrName>
                                        </p:attrNameLst>
                                      </p:cBhvr>
                                      <p:tavLst>
                                        <p:tav tm="0">
                                          <p:val>
                                            <p:fltVal val="0"/>
                                          </p:val>
                                        </p:tav>
                                        <p:tav tm="100000">
                                          <p:val>
                                            <p:strVal val="#ppt_w"/>
                                          </p:val>
                                        </p:tav>
                                      </p:tavLst>
                                    </p:anim>
                                    <p:anim calcmode="lin" valueType="num">
                                      <p:cBhvr>
                                        <p:cTn id="22" dur="300" fill="hold"/>
                                        <p:tgtEl>
                                          <p:spTgt spid="34"/>
                                        </p:tgtEl>
                                        <p:attrNameLst>
                                          <p:attrName>ppt_h</p:attrName>
                                        </p:attrNameLst>
                                      </p:cBhvr>
                                      <p:tavLst>
                                        <p:tav tm="0">
                                          <p:val>
                                            <p:fltVal val="0"/>
                                          </p:val>
                                        </p:tav>
                                        <p:tav tm="100000">
                                          <p:val>
                                            <p:strVal val="#ppt_h"/>
                                          </p:val>
                                        </p:tav>
                                      </p:tavLst>
                                    </p:anim>
                                  </p:childTnLst>
                                </p:cTn>
                              </p:par>
                            </p:childTnLst>
                          </p:cTn>
                        </p:par>
                        <p:par>
                          <p:cTn id="23" fill="hold">
                            <p:stCondLst>
                              <p:cond delay="900"/>
                            </p:stCondLst>
                            <p:childTnLst>
                              <p:par>
                                <p:cTn id="24" presetID="23" presetClass="entr" presetSubtype="16" fill="hold" grpId="0" nodeType="afterEffect">
                                  <p:stCondLst>
                                    <p:cond delay="0"/>
                                  </p:stCondLst>
                                  <p:iterate>
                                    <p:tmAbs val="0"/>
                                  </p:iterate>
                                  <p:childTnLst>
                                    <p:set>
                                      <p:cBhvr>
                                        <p:cTn id="25" fill="hold"/>
                                        <p:tgtEl>
                                          <p:spTgt spid="42"/>
                                        </p:tgtEl>
                                        <p:attrNameLst>
                                          <p:attrName>style.visibility</p:attrName>
                                        </p:attrNameLst>
                                      </p:cBhvr>
                                      <p:to>
                                        <p:strVal val="visible"/>
                                      </p:to>
                                    </p:set>
                                    <p:anim calcmode="lin" valueType="num">
                                      <p:cBhvr>
                                        <p:cTn id="26" dur="300" fill="hold"/>
                                        <p:tgtEl>
                                          <p:spTgt spid="42"/>
                                        </p:tgtEl>
                                        <p:attrNameLst>
                                          <p:attrName>ppt_w</p:attrName>
                                        </p:attrNameLst>
                                      </p:cBhvr>
                                      <p:tavLst>
                                        <p:tav tm="0">
                                          <p:val>
                                            <p:fltVal val="0"/>
                                          </p:val>
                                        </p:tav>
                                        <p:tav tm="100000">
                                          <p:val>
                                            <p:strVal val="#ppt_w"/>
                                          </p:val>
                                        </p:tav>
                                      </p:tavLst>
                                    </p:anim>
                                    <p:anim calcmode="lin" valueType="num">
                                      <p:cBhvr>
                                        <p:cTn id="27" dur="300" fill="hold"/>
                                        <p:tgtEl>
                                          <p:spTgt spid="42"/>
                                        </p:tgtEl>
                                        <p:attrNameLst>
                                          <p:attrName>ppt_h</p:attrName>
                                        </p:attrNameLst>
                                      </p:cBhvr>
                                      <p:tavLst>
                                        <p:tav tm="0">
                                          <p:val>
                                            <p:fltVal val="0"/>
                                          </p:val>
                                        </p:tav>
                                        <p:tav tm="100000">
                                          <p:val>
                                            <p:strVal val="#ppt_h"/>
                                          </p:val>
                                        </p:tav>
                                      </p:tavLst>
                                    </p:anim>
                                  </p:childTnLst>
                                </p:cTn>
                              </p:par>
                            </p:childTnLst>
                          </p:cTn>
                        </p:par>
                        <p:par>
                          <p:cTn id="28" fill="hold">
                            <p:stCondLst>
                              <p:cond delay="1200"/>
                            </p:stCondLst>
                            <p:childTnLst>
                              <p:par>
                                <p:cTn id="29" presetID="23" presetClass="entr" presetSubtype="16" fill="hold" grpId="0" nodeType="afterEffect">
                                  <p:stCondLst>
                                    <p:cond delay="0"/>
                                  </p:stCondLst>
                                  <p:iterate>
                                    <p:tmAbs val="0"/>
                                  </p:iterate>
                                  <p:childTnLst>
                                    <p:set>
                                      <p:cBhvr>
                                        <p:cTn id="30" fill="hold"/>
                                        <p:tgtEl>
                                          <p:spTgt spid="2"/>
                                        </p:tgtEl>
                                        <p:attrNameLst>
                                          <p:attrName>style.visibility</p:attrName>
                                        </p:attrNameLst>
                                      </p:cBhvr>
                                      <p:to>
                                        <p:strVal val="visible"/>
                                      </p:to>
                                    </p:set>
                                    <p:anim calcmode="lin" valueType="num">
                                      <p:cBhvr>
                                        <p:cTn id="31" dur="300" fill="hold"/>
                                        <p:tgtEl>
                                          <p:spTgt spid="2"/>
                                        </p:tgtEl>
                                        <p:attrNameLst>
                                          <p:attrName>ppt_w</p:attrName>
                                        </p:attrNameLst>
                                      </p:cBhvr>
                                      <p:tavLst>
                                        <p:tav tm="0">
                                          <p:val>
                                            <p:fltVal val="0"/>
                                          </p:val>
                                        </p:tav>
                                        <p:tav tm="100000">
                                          <p:val>
                                            <p:strVal val="#ppt_w"/>
                                          </p:val>
                                        </p:tav>
                                      </p:tavLst>
                                    </p:anim>
                                    <p:anim calcmode="lin" valueType="num">
                                      <p:cBhvr>
                                        <p:cTn id="32" dur="300" fill="hold"/>
                                        <p:tgtEl>
                                          <p:spTgt spid="2"/>
                                        </p:tgtEl>
                                        <p:attrNameLst>
                                          <p:attrName>ppt_h</p:attrName>
                                        </p:attrNameLst>
                                      </p:cBhvr>
                                      <p:tavLst>
                                        <p:tav tm="0">
                                          <p:val>
                                            <p:fltVal val="0"/>
                                          </p:val>
                                        </p:tav>
                                        <p:tav tm="100000">
                                          <p:val>
                                            <p:strVal val="#ppt_h"/>
                                          </p:val>
                                        </p:tav>
                                      </p:tavLst>
                                    </p:anim>
                                  </p:childTnLst>
                                </p:cTn>
                              </p:par>
                            </p:childTnLst>
                          </p:cTn>
                        </p:par>
                        <p:par>
                          <p:cTn id="33" fill="hold">
                            <p:stCondLst>
                              <p:cond delay="1500"/>
                            </p:stCondLst>
                            <p:childTnLst>
                              <p:par>
                                <p:cTn id="34" presetID="2" presetClass="entr" presetSubtype="8" fill="hold" grpId="0" nodeType="afterEffect">
                                  <p:stCondLst>
                                    <p:cond delay="0"/>
                                  </p:stCondLst>
                                  <p:iterate type="lt">
                                    <p:tmAbs val="0"/>
                                  </p:iterate>
                                  <p:childTnLst>
                                    <p:set>
                                      <p:cBhvr>
                                        <p:cTn id="35" fill="hold"/>
                                        <p:tgtEl>
                                          <p:spTgt spid="14">
                                            <p:bg/>
                                          </p:spTgt>
                                        </p:tgtEl>
                                        <p:attrNameLst>
                                          <p:attrName>style.visibility</p:attrName>
                                        </p:attrNameLst>
                                      </p:cBhvr>
                                      <p:to>
                                        <p:strVal val="visible"/>
                                      </p:to>
                                    </p:set>
                                    <p:anim calcmode="lin" valueType="num">
                                      <p:cBhvr>
                                        <p:cTn id="36" dur="300" fill="hold"/>
                                        <p:tgtEl>
                                          <p:spTgt spid="14">
                                            <p:bg/>
                                          </p:spTgt>
                                        </p:tgtEl>
                                        <p:attrNameLst>
                                          <p:attrName>ppt_x</p:attrName>
                                        </p:attrNameLst>
                                      </p:cBhvr>
                                      <p:tavLst>
                                        <p:tav tm="0">
                                          <p:val>
                                            <p:strVal val="0-#ppt_w/2"/>
                                          </p:val>
                                        </p:tav>
                                        <p:tav tm="100000">
                                          <p:val>
                                            <p:strVal val="#ppt_x"/>
                                          </p:val>
                                        </p:tav>
                                      </p:tavLst>
                                    </p:anim>
                                    <p:anim calcmode="lin" valueType="num">
                                      <p:cBhvr>
                                        <p:cTn id="37" dur="300" fill="hold"/>
                                        <p:tgtEl>
                                          <p:spTgt spid="14">
                                            <p:bg/>
                                          </p:spTgt>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iterate type="lt">
                                    <p:tmAbs val="0"/>
                                  </p:iterate>
                                  <p:childTnLst>
                                    <p:set>
                                      <p:cBhvr>
                                        <p:cTn id="39" fill="hold"/>
                                        <p:tgtEl>
                                          <p:spTgt spid="14">
                                            <p:txEl>
                                              <p:pRg st="0" end="0"/>
                                            </p:txEl>
                                          </p:spTgt>
                                        </p:tgtEl>
                                        <p:attrNameLst>
                                          <p:attrName>style.visibility</p:attrName>
                                        </p:attrNameLst>
                                      </p:cBhvr>
                                      <p:to>
                                        <p:strVal val="visible"/>
                                      </p:to>
                                    </p:set>
                                    <p:anim calcmode="lin" valueType="num">
                                      <p:cBhvr>
                                        <p:cTn id="40" dur="300" fill="hold"/>
                                        <p:tgtEl>
                                          <p:spTgt spid="14">
                                            <p:txEl>
                                              <p:pRg st="0" end="0"/>
                                            </p:txEl>
                                          </p:spTgt>
                                        </p:tgtEl>
                                        <p:attrNameLst>
                                          <p:attrName>ppt_x</p:attrName>
                                        </p:attrNameLst>
                                      </p:cBhvr>
                                      <p:tavLst>
                                        <p:tav tm="0">
                                          <p:val>
                                            <p:strVal val="0-#ppt_w/2"/>
                                          </p:val>
                                        </p:tav>
                                        <p:tav tm="100000">
                                          <p:val>
                                            <p:strVal val="#ppt_x"/>
                                          </p:val>
                                        </p:tav>
                                      </p:tavLst>
                                    </p:anim>
                                    <p:anim calcmode="lin" valueType="num">
                                      <p:cBhvr>
                                        <p:cTn id="41" dur="300" fill="hold"/>
                                        <p:tgtEl>
                                          <p:spTgt spid="14">
                                            <p:txEl>
                                              <p:pRg st="0" end="0"/>
                                            </p:txEl>
                                          </p:spTgt>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iterate type="lt">
                                    <p:tmAbs val="0"/>
                                  </p:iterate>
                                  <p:childTnLst>
                                    <p:set>
                                      <p:cBhvr>
                                        <p:cTn id="43" fill="hold"/>
                                        <p:tgtEl>
                                          <p:spTgt spid="14">
                                            <p:txEl>
                                              <p:pRg st="1" end="1"/>
                                            </p:txEl>
                                          </p:spTgt>
                                        </p:tgtEl>
                                        <p:attrNameLst>
                                          <p:attrName>style.visibility</p:attrName>
                                        </p:attrNameLst>
                                      </p:cBhvr>
                                      <p:to>
                                        <p:strVal val="visible"/>
                                      </p:to>
                                    </p:set>
                                    <p:anim calcmode="lin" valueType="num">
                                      <p:cBhvr>
                                        <p:cTn id="44" dur="300" fill="hold"/>
                                        <p:tgtEl>
                                          <p:spTgt spid="14">
                                            <p:txEl>
                                              <p:pRg st="1" end="1"/>
                                            </p:txEl>
                                          </p:spTgt>
                                        </p:tgtEl>
                                        <p:attrNameLst>
                                          <p:attrName>ppt_x</p:attrName>
                                        </p:attrNameLst>
                                      </p:cBhvr>
                                      <p:tavLst>
                                        <p:tav tm="0">
                                          <p:val>
                                            <p:strVal val="0-#ppt_w/2"/>
                                          </p:val>
                                        </p:tav>
                                        <p:tav tm="100000">
                                          <p:val>
                                            <p:strVal val="#ppt_x"/>
                                          </p:val>
                                        </p:tav>
                                      </p:tavLst>
                                    </p:anim>
                                    <p:anim calcmode="lin" valueType="num">
                                      <p:cBhvr>
                                        <p:cTn id="45" dur="3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par>
                          <p:cTn id="46" fill="hold">
                            <p:stCondLst>
                              <p:cond delay="1800"/>
                            </p:stCondLst>
                            <p:childTnLst>
                              <p:par>
                                <p:cTn id="47" presetID="2" presetClass="entr" presetSubtype="8" fill="hold" grpId="0" nodeType="afterEffect">
                                  <p:stCondLst>
                                    <p:cond delay="0"/>
                                  </p:stCondLst>
                                  <p:iterate type="lt">
                                    <p:tmAbs val="0"/>
                                  </p:iterate>
                                  <p:childTnLst>
                                    <p:set>
                                      <p:cBhvr>
                                        <p:cTn id="48" fill="hold"/>
                                        <p:tgtEl>
                                          <p:spTgt spid="14">
                                            <p:txEl>
                                              <p:pRg st="2" end="2"/>
                                            </p:txEl>
                                          </p:spTgt>
                                        </p:tgtEl>
                                        <p:attrNameLst>
                                          <p:attrName>style.visibility</p:attrName>
                                        </p:attrNameLst>
                                      </p:cBhvr>
                                      <p:to>
                                        <p:strVal val="visible"/>
                                      </p:to>
                                    </p:set>
                                    <p:anim calcmode="lin" valueType="num">
                                      <p:cBhvr>
                                        <p:cTn id="49" dur="300" fill="hold"/>
                                        <p:tgtEl>
                                          <p:spTgt spid="14">
                                            <p:txEl>
                                              <p:pRg st="2" end="2"/>
                                            </p:txEl>
                                          </p:spTgt>
                                        </p:tgtEl>
                                        <p:attrNameLst>
                                          <p:attrName>ppt_x</p:attrName>
                                        </p:attrNameLst>
                                      </p:cBhvr>
                                      <p:tavLst>
                                        <p:tav tm="0">
                                          <p:val>
                                            <p:strVal val="0-#ppt_w/2"/>
                                          </p:val>
                                        </p:tav>
                                        <p:tav tm="100000">
                                          <p:val>
                                            <p:strVal val="#ppt_x"/>
                                          </p:val>
                                        </p:tav>
                                      </p:tavLst>
                                    </p:anim>
                                    <p:anim calcmode="lin" valueType="num">
                                      <p:cBhvr>
                                        <p:cTn id="50" dur="3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51" fill="hold">
                            <p:stCondLst>
                              <p:cond delay="2100"/>
                            </p:stCondLst>
                            <p:childTnLst>
                              <p:par>
                                <p:cTn id="52" presetID="23" presetClass="entr" presetSubtype="16" fill="hold" grpId="0" nodeType="afterEffect">
                                  <p:stCondLst>
                                    <p:cond delay="0"/>
                                  </p:stCondLst>
                                  <p:iterate>
                                    <p:tmAbs val="0"/>
                                  </p:iterate>
                                  <p:childTnLst>
                                    <p:set>
                                      <p:cBhvr>
                                        <p:cTn id="53" fill="hold"/>
                                        <p:tgtEl>
                                          <p:spTgt spid="67"/>
                                        </p:tgtEl>
                                        <p:attrNameLst>
                                          <p:attrName>style.visibility</p:attrName>
                                        </p:attrNameLst>
                                      </p:cBhvr>
                                      <p:to>
                                        <p:strVal val="visible"/>
                                      </p:to>
                                    </p:set>
                                    <p:anim calcmode="lin" valueType="num">
                                      <p:cBhvr>
                                        <p:cTn id="54" dur="300" fill="hold"/>
                                        <p:tgtEl>
                                          <p:spTgt spid="67"/>
                                        </p:tgtEl>
                                        <p:attrNameLst>
                                          <p:attrName>ppt_w</p:attrName>
                                        </p:attrNameLst>
                                      </p:cBhvr>
                                      <p:tavLst>
                                        <p:tav tm="0">
                                          <p:val>
                                            <p:fltVal val="0"/>
                                          </p:val>
                                        </p:tav>
                                        <p:tav tm="100000">
                                          <p:val>
                                            <p:strVal val="#ppt_w"/>
                                          </p:val>
                                        </p:tav>
                                      </p:tavLst>
                                    </p:anim>
                                    <p:anim calcmode="lin" valueType="num">
                                      <p:cBhvr>
                                        <p:cTn id="55" dur="300" fill="hold"/>
                                        <p:tgtEl>
                                          <p:spTgt spid="67"/>
                                        </p:tgtEl>
                                        <p:attrNameLst>
                                          <p:attrName>ppt_h</p:attrName>
                                        </p:attrNameLst>
                                      </p:cBhvr>
                                      <p:tavLst>
                                        <p:tav tm="0">
                                          <p:val>
                                            <p:fltVal val="0"/>
                                          </p:val>
                                        </p:tav>
                                        <p:tav tm="100000">
                                          <p:val>
                                            <p:strVal val="#ppt_h"/>
                                          </p:val>
                                        </p:tav>
                                      </p:tavLst>
                                    </p:anim>
                                  </p:childTnLst>
                                </p:cTn>
                              </p:par>
                            </p:childTnLst>
                          </p:cTn>
                        </p:par>
                        <p:par>
                          <p:cTn id="56" fill="hold">
                            <p:stCondLst>
                              <p:cond delay="2400"/>
                            </p:stCondLst>
                            <p:childTnLst>
                              <p:par>
                                <p:cTn id="57" presetID="23" presetClass="entr" presetSubtype="16" fill="hold" grpId="0" nodeType="afterEffect">
                                  <p:stCondLst>
                                    <p:cond delay="0"/>
                                  </p:stCondLst>
                                  <p:iterate>
                                    <p:tmAbs val="0"/>
                                  </p:iterate>
                                  <p:childTnLst>
                                    <p:set>
                                      <p:cBhvr>
                                        <p:cTn id="58" fill="hold"/>
                                        <p:tgtEl>
                                          <p:spTgt spid="58"/>
                                        </p:tgtEl>
                                        <p:attrNameLst>
                                          <p:attrName>style.visibility</p:attrName>
                                        </p:attrNameLst>
                                      </p:cBhvr>
                                      <p:to>
                                        <p:strVal val="visible"/>
                                      </p:to>
                                    </p:set>
                                    <p:anim calcmode="lin" valueType="num">
                                      <p:cBhvr>
                                        <p:cTn id="59" dur="300" fill="hold"/>
                                        <p:tgtEl>
                                          <p:spTgt spid="58"/>
                                        </p:tgtEl>
                                        <p:attrNameLst>
                                          <p:attrName>ppt_w</p:attrName>
                                        </p:attrNameLst>
                                      </p:cBhvr>
                                      <p:tavLst>
                                        <p:tav tm="0">
                                          <p:val>
                                            <p:fltVal val="0"/>
                                          </p:val>
                                        </p:tav>
                                        <p:tav tm="100000">
                                          <p:val>
                                            <p:strVal val="#ppt_w"/>
                                          </p:val>
                                        </p:tav>
                                      </p:tavLst>
                                    </p:anim>
                                    <p:anim calcmode="lin" valueType="num">
                                      <p:cBhvr>
                                        <p:cTn id="60" dur="300" fill="hold"/>
                                        <p:tgtEl>
                                          <p:spTgt spid="58"/>
                                        </p:tgtEl>
                                        <p:attrNameLst>
                                          <p:attrName>ppt_h</p:attrName>
                                        </p:attrNameLst>
                                      </p:cBhvr>
                                      <p:tavLst>
                                        <p:tav tm="0">
                                          <p:val>
                                            <p:fltVal val="0"/>
                                          </p:val>
                                        </p:tav>
                                        <p:tav tm="100000">
                                          <p:val>
                                            <p:strVal val="#ppt_h"/>
                                          </p:val>
                                        </p:tav>
                                      </p:tavLst>
                                    </p:anim>
                                  </p:childTnLst>
                                </p:cTn>
                              </p:par>
                            </p:childTnLst>
                          </p:cTn>
                        </p:par>
                        <p:par>
                          <p:cTn id="61" fill="hold">
                            <p:stCondLst>
                              <p:cond delay="2700"/>
                            </p:stCondLst>
                            <p:childTnLst>
                              <p:par>
                                <p:cTn id="62" presetID="23" presetClass="entr" presetSubtype="16" fill="hold" grpId="0" nodeType="afterEffect">
                                  <p:stCondLst>
                                    <p:cond delay="0"/>
                                  </p:stCondLst>
                                  <p:iterate>
                                    <p:tmAbs val="0"/>
                                  </p:iterate>
                                  <p:childTnLst>
                                    <p:set>
                                      <p:cBhvr>
                                        <p:cTn id="63" fill="hold"/>
                                        <p:tgtEl>
                                          <p:spTgt spid="49"/>
                                        </p:tgtEl>
                                        <p:attrNameLst>
                                          <p:attrName>style.visibility</p:attrName>
                                        </p:attrNameLst>
                                      </p:cBhvr>
                                      <p:to>
                                        <p:strVal val="visible"/>
                                      </p:to>
                                    </p:set>
                                    <p:anim calcmode="lin" valueType="num">
                                      <p:cBhvr>
                                        <p:cTn id="64" dur="300" fill="hold"/>
                                        <p:tgtEl>
                                          <p:spTgt spid="49"/>
                                        </p:tgtEl>
                                        <p:attrNameLst>
                                          <p:attrName>ppt_w</p:attrName>
                                        </p:attrNameLst>
                                      </p:cBhvr>
                                      <p:tavLst>
                                        <p:tav tm="0">
                                          <p:val>
                                            <p:fltVal val="0"/>
                                          </p:val>
                                        </p:tav>
                                        <p:tav tm="100000">
                                          <p:val>
                                            <p:strVal val="#ppt_w"/>
                                          </p:val>
                                        </p:tav>
                                      </p:tavLst>
                                    </p:anim>
                                    <p:anim calcmode="lin" valueType="num">
                                      <p:cBhvr>
                                        <p:cTn id="65" dur="300" fill="hold"/>
                                        <p:tgtEl>
                                          <p:spTgt spid="49"/>
                                        </p:tgtEl>
                                        <p:attrNameLst>
                                          <p:attrName>ppt_h</p:attrName>
                                        </p:attrNameLst>
                                      </p:cBhvr>
                                      <p:tavLst>
                                        <p:tav tm="0">
                                          <p:val>
                                            <p:fltVal val="0"/>
                                          </p:val>
                                        </p:tav>
                                        <p:tav tm="100000">
                                          <p:val>
                                            <p:strVal val="#ppt_h"/>
                                          </p:val>
                                        </p:tav>
                                      </p:tavLst>
                                    </p:anim>
                                  </p:childTnLst>
                                </p:cTn>
                              </p:par>
                            </p:childTnLst>
                          </p:cTn>
                        </p:par>
                        <p:par>
                          <p:cTn id="66" fill="hold">
                            <p:stCondLst>
                              <p:cond delay="3000"/>
                            </p:stCondLst>
                            <p:childTnLst>
                              <p:par>
                                <p:cTn id="67" presetID="23" presetClass="entr" presetSubtype="16" fill="hold" grpId="0" nodeType="afterEffect">
                                  <p:stCondLst>
                                    <p:cond delay="0"/>
                                  </p:stCondLst>
                                  <p:iterate>
                                    <p:tmAbs val="0"/>
                                  </p:iterate>
                                  <p:childTnLst>
                                    <p:set>
                                      <p:cBhvr>
                                        <p:cTn id="68" fill="hold"/>
                                        <p:tgtEl>
                                          <p:spTgt spid="76"/>
                                        </p:tgtEl>
                                        <p:attrNameLst>
                                          <p:attrName>style.visibility</p:attrName>
                                        </p:attrNameLst>
                                      </p:cBhvr>
                                      <p:to>
                                        <p:strVal val="visible"/>
                                      </p:to>
                                    </p:set>
                                    <p:anim calcmode="lin" valueType="num">
                                      <p:cBhvr>
                                        <p:cTn id="69" dur="300" fill="hold"/>
                                        <p:tgtEl>
                                          <p:spTgt spid="76"/>
                                        </p:tgtEl>
                                        <p:attrNameLst>
                                          <p:attrName>ppt_w</p:attrName>
                                        </p:attrNameLst>
                                      </p:cBhvr>
                                      <p:tavLst>
                                        <p:tav tm="0">
                                          <p:val>
                                            <p:fltVal val="0"/>
                                          </p:val>
                                        </p:tav>
                                        <p:tav tm="100000">
                                          <p:val>
                                            <p:strVal val="#ppt_w"/>
                                          </p:val>
                                        </p:tav>
                                      </p:tavLst>
                                    </p:anim>
                                    <p:anim calcmode="lin" valueType="num">
                                      <p:cBhvr>
                                        <p:cTn id="70" dur="3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3300"/>
                            </p:stCondLst>
                            <p:childTnLst>
                              <p:par>
                                <p:cTn id="72" presetID="23" presetClass="entr" presetSubtype="16" fill="hold" grpId="0" nodeType="afterEffect">
                                  <p:stCondLst>
                                    <p:cond delay="0"/>
                                  </p:stCondLst>
                                  <p:iterate>
                                    <p:tmAbs val="0"/>
                                  </p:iterate>
                                  <p:childTnLst>
                                    <p:set>
                                      <p:cBhvr>
                                        <p:cTn id="73" fill="hold"/>
                                        <p:tgtEl>
                                          <p:spTgt spid="85"/>
                                        </p:tgtEl>
                                        <p:attrNameLst>
                                          <p:attrName>style.visibility</p:attrName>
                                        </p:attrNameLst>
                                      </p:cBhvr>
                                      <p:to>
                                        <p:strVal val="visible"/>
                                      </p:to>
                                    </p:set>
                                    <p:anim calcmode="lin" valueType="num">
                                      <p:cBhvr>
                                        <p:cTn id="74" dur="300" fill="hold"/>
                                        <p:tgtEl>
                                          <p:spTgt spid="85"/>
                                        </p:tgtEl>
                                        <p:attrNameLst>
                                          <p:attrName>ppt_w</p:attrName>
                                        </p:attrNameLst>
                                      </p:cBhvr>
                                      <p:tavLst>
                                        <p:tav tm="0">
                                          <p:val>
                                            <p:fltVal val="0"/>
                                          </p:val>
                                        </p:tav>
                                        <p:tav tm="100000">
                                          <p:val>
                                            <p:strVal val="#ppt_w"/>
                                          </p:val>
                                        </p:tav>
                                      </p:tavLst>
                                    </p:anim>
                                    <p:anim calcmode="lin" valueType="num">
                                      <p:cBhvr>
                                        <p:cTn id="75" dur="300" fill="hold"/>
                                        <p:tgtEl>
                                          <p:spTgt spid="85"/>
                                        </p:tgtEl>
                                        <p:attrNameLst>
                                          <p:attrName>ppt_h</p:attrName>
                                        </p:attrNameLst>
                                      </p:cBhvr>
                                      <p:tavLst>
                                        <p:tav tm="0">
                                          <p:val>
                                            <p:fltVal val="0"/>
                                          </p:val>
                                        </p:tav>
                                        <p:tav tm="100000">
                                          <p:val>
                                            <p:strVal val="#ppt_h"/>
                                          </p:val>
                                        </p:tav>
                                      </p:tavLst>
                                    </p:anim>
                                  </p:childTnLst>
                                </p:cTn>
                              </p:par>
                            </p:childTnLst>
                          </p:cTn>
                        </p:par>
                        <p:par>
                          <p:cTn id="76" fill="hold">
                            <p:stCondLst>
                              <p:cond delay="3600"/>
                            </p:stCondLst>
                            <p:childTnLst>
                              <p:par>
                                <p:cTn id="77" presetID="23" presetClass="entr" presetSubtype="16" fill="hold" grpId="0" nodeType="afterEffect">
                                  <p:stCondLst>
                                    <p:cond delay="0"/>
                                  </p:stCondLst>
                                  <p:iterate>
                                    <p:tmAbs val="0"/>
                                  </p:iterate>
                                  <p:childTnLst>
                                    <p:set>
                                      <p:cBhvr>
                                        <p:cTn id="78" fill="hold"/>
                                        <p:tgtEl>
                                          <p:spTgt spid="94"/>
                                        </p:tgtEl>
                                        <p:attrNameLst>
                                          <p:attrName>style.visibility</p:attrName>
                                        </p:attrNameLst>
                                      </p:cBhvr>
                                      <p:to>
                                        <p:strVal val="visible"/>
                                      </p:to>
                                    </p:set>
                                    <p:anim calcmode="lin" valueType="num">
                                      <p:cBhvr>
                                        <p:cTn id="79" dur="300" fill="hold"/>
                                        <p:tgtEl>
                                          <p:spTgt spid="94"/>
                                        </p:tgtEl>
                                        <p:attrNameLst>
                                          <p:attrName>ppt_w</p:attrName>
                                        </p:attrNameLst>
                                      </p:cBhvr>
                                      <p:tavLst>
                                        <p:tav tm="0">
                                          <p:val>
                                            <p:fltVal val="0"/>
                                          </p:val>
                                        </p:tav>
                                        <p:tav tm="100000">
                                          <p:val>
                                            <p:strVal val="#ppt_w"/>
                                          </p:val>
                                        </p:tav>
                                      </p:tavLst>
                                    </p:anim>
                                    <p:anim calcmode="lin" valueType="num">
                                      <p:cBhvr>
                                        <p:cTn id="80" dur="300" fill="hold"/>
                                        <p:tgtEl>
                                          <p:spTgt spid="94"/>
                                        </p:tgtEl>
                                        <p:attrNameLst>
                                          <p:attrName>ppt_h</p:attrName>
                                        </p:attrNameLst>
                                      </p:cBhvr>
                                      <p:tavLst>
                                        <p:tav tm="0">
                                          <p:val>
                                            <p:fltVal val="0"/>
                                          </p:val>
                                        </p:tav>
                                        <p:tav tm="100000">
                                          <p:val>
                                            <p:strVal val="#ppt_h"/>
                                          </p:val>
                                        </p:tav>
                                      </p:tavLst>
                                    </p:anim>
                                  </p:childTnLst>
                                </p:cTn>
                              </p:par>
                            </p:childTnLst>
                          </p:cTn>
                        </p:par>
                        <p:par>
                          <p:cTn id="81" fill="hold">
                            <p:stCondLst>
                              <p:cond delay="3900"/>
                            </p:stCondLst>
                            <p:childTnLst>
                              <p:par>
                                <p:cTn id="82" presetID="23" presetClass="entr" presetSubtype="16" fill="hold" grpId="0" nodeType="afterEffect">
                                  <p:stCondLst>
                                    <p:cond delay="0"/>
                                  </p:stCondLst>
                                  <p:iterate>
                                    <p:tmAbs val="0"/>
                                  </p:iterate>
                                  <p:childTnLst>
                                    <p:set>
                                      <p:cBhvr>
                                        <p:cTn id="83" fill="hold"/>
                                        <p:tgtEl>
                                          <p:spTgt spid="101"/>
                                        </p:tgtEl>
                                        <p:attrNameLst>
                                          <p:attrName>style.visibility</p:attrName>
                                        </p:attrNameLst>
                                      </p:cBhvr>
                                      <p:to>
                                        <p:strVal val="visible"/>
                                      </p:to>
                                    </p:set>
                                    <p:anim calcmode="lin" valueType="num">
                                      <p:cBhvr>
                                        <p:cTn id="84" dur="300" fill="hold"/>
                                        <p:tgtEl>
                                          <p:spTgt spid="101"/>
                                        </p:tgtEl>
                                        <p:attrNameLst>
                                          <p:attrName>ppt_w</p:attrName>
                                        </p:attrNameLst>
                                      </p:cBhvr>
                                      <p:tavLst>
                                        <p:tav tm="0">
                                          <p:val>
                                            <p:fltVal val="0"/>
                                          </p:val>
                                        </p:tav>
                                        <p:tav tm="100000">
                                          <p:val>
                                            <p:strVal val="#ppt_w"/>
                                          </p:val>
                                        </p:tav>
                                      </p:tavLst>
                                    </p:anim>
                                    <p:anim calcmode="lin" valueType="num">
                                      <p:cBhvr>
                                        <p:cTn id="85" dur="300" fill="hold"/>
                                        <p:tgtEl>
                                          <p:spTgt spid="1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14" grpId="0" build="p" animBg="1" advAuto="0"/>
      <p:bldP spid="15" grpId="0" build="p" animBg="1" advAuto="0"/>
      <p:bldP spid="16" grpId="0" animBg="1" advAuto="0"/>
      <p:bldP spid="34" grpId="0" animBg="1" advAuto="0"/>
      <p:bldP spid="42" grpId="0" animBg="1" advAuto="0"/>
      <p:bldP spid="49" grpId="0" animBg="1" advAuto="0"/>
      <p:bldP spid="58" grpId="0" animBg="1" advAuto="0"/>
      <p:bldP spid="67" grpId="0" animBg="1" advAuto="0"/>
      <p:bldP spid="76" grpId="0" animBg="1" advAuto="0"/>
      <p:bldP spid="85" grpId="0" animBg="1" advAuto="0"/>
      <p:bldP spid="94" grpId="0" animBg="1" advAuto="0"/>
      <p:bldP spid="101"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524000" y="6424982"/>
            <a:ext cx="3826476" cy="265457"/>
          </a:xfrm>
          <a:prstGeom prst="rect">
            <a:avLst/>
          </a:prstGeom>
        </p:spPr>
        <p:txBody>
          <a:bodyPr wrap="square">
            <a:spAutoFit/>
          </a:bodyPr>
          <a:lstStyle/>
          <a:p>
            <a:r>
              <a:rPr lang="tr-TR" sz="1125" dirty="0"/>
              <a:t>Kaynak: Web of </a:t>
            </a:r>
            <a:r>
              <a:rPr lang="tr-TR" sz="1125" dirty="0" err="1"/>
              <a:t>Science</a:t>
            </a:r>
            <a:r>
              <a:rPr lang="tr-TR" sz="1125" dirty="0"/>
              <a:t> 21.09.2022 tarihli verilere göre</a:t>
            </a:r>
          </a:p>
        </p:txBody>
      </p:sp>
      <p:sp>
        <p:nvSpPr>
          <p:cNvPr id="5" name="Dikdörtgen 4"/>
          <p:cNvSpPr/>
          <p:nvPr/>
        </p:nvSpPr>
        <p:spPr>
          <a:xfrm>
            <a:off x="6405530" y="1937779"/>
            <a:ext cx="5093284" cy="382605"/>
          </a:xfrm>
          <a:prstGeom prst="rect">
            <a:avLst/>
          </a:prstGeom>
        </p:spPr>
        <p:txBody>
          <a:bodyPr wrap="square">
            <a:spAutoFit/>
          </a:bodyPr>
          <a:lstStyle/>
          <a:p>
            <a:pPr algn="r">
              <a:lnSpc>
                <a:spcPct val="120000"/>
              </a:lnSpc>
              <a:spcBef>
                <a:spcPct val="0"/>
              </a:spcBef>
            </a:pPr>
            <a:r>
              <a:rPr lang="tr-TR" sz="1687" dirty="0">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BİLİMSEL PERFORMANS</a:t>
            </a:r>
            <a:endParaRPr lang="tr-TR" sz="1969" b="1" dirty="0">
              <a:ln w="6350">
                <a:noFill/>
              </a:ln>
              <a:solidFill>
                <a:srgbClr val="9C0C08"/>
              </a:solidFill>
              <a:effectLst>
                <a:outerShdw blurRad="114300" dist="101600" dir="2700000" algn="tl" rotWithShape="0">
                  <a:srgbClr val="000000">
                    <a:alpha val="40000"/>
                  </a:srgbClr>
                </a:outerShdw>
              </a:effectLst>
              <a:latin typeface="+mj-lt"/>
              <a:ea typeface="+mj-ea"/>
              <a:cs typeface="+mj-cs"/>
            </a:endParaRPr>
          </a:p>
        </p:txBody>
      </p:sp>
      <p:pic>
        <p:nvPicPr>
          <p:cNvPr id="2" name="Resim 1"/>
          <p:cNvPicPr>
            <a:picLocks noChangeAspect="1"/>
          </p:cNvPicPr>
          <p:nvPr/>
        </p:nvPicPr>
        <p:blipFill>
          <a:blip r:embed="rId2"/>
          <a:stretch>
            <a:fillRect/>
          </a:stretch>
        </p:blipFill>
        <p:spPr>
          <a:xfrm>
            <a:off x="5867213" y="2505185"/>
            <a:ext cx="5682280" cy="4052024"/>
          </a:xfrm>
          <a:prstGeom prst="rect">
            <a:avLst/>
          </a:prstGeom>
        </p:spPr>
      </p:pic>
      <p:sp>
        <p:nvSpPr>
          <p:cNvPr id="7" name="Rectangle 6">
            <a:extLst>
              <a:ext uri="{FF2B5EF4-FFF2-40B4-BE49-F238E27FC236}">
                <a16:creationId xmlns:a16="http://schemas.microsoft.com/office/drawing/2014/main" id="{E05ED56F-0FE4-CD4D-BD42-03B1565AAB58}"/>
              </a:ext>
            </a:extLst>
          </p:cNvPr>
          <p:cNvSpPr/>
          <p:nvPr/>
        </p:nvSpPr>
        <p:spPr>
          <a:xfrm>
            <a:off x="9976972" y="220252"/>
            <a:ext cx="2329912" cy="438582"/>
          </a:xfrm>
          <a:prstGeom prst="rect">
            <a:avLst/>
          </a:prstGeom>
        </p:spPr>
        <p:txBody>
          <a:bodyPr wrap="square">
            <a:spAutoFit/>
          </a:bodyPr>
          <a:lstStyle/>
          <a:p>
            <a:r>
              <a:rPr lang="tr-TR" sz="2250" b="1" dirty="0">
                <a:solidFill>
                  <a:schemeClr val="bg1"/>
                </a:solidFill>
                <a:latin typeface="+mj-lt"/>
              </a:rPr>
              <a:t>A. ARAŞTIRMA</a:t>
            </a:r>
            <a:endParaRPr lang="tr-TR" sz="2250" dirty="0">
              <a:solidFill>
                <a:schemeClr val="bg1"/>
              </a:solidFill>
              <a:latin typeface="+mj-lt"/>
            </a:endParaRPr>
          </a:p>
        </p:txBody>
      </p:sp>
      <p:grpSp>
        <p:nvGrpSpPr>
          <p:cNvPr id="9" name="Group 8">
            <a:extLst>
              <a:ext uri="{FF2B5EF4-FFF2-40B4-BE49-F238E27FC236}">
                <a16:creationId xmlns:a16="http://schemas.microsoft.com/office/drawing/2014/main" id="{2BED152B-D802-FE41-8CB4-C122684A2096}"/>
              </a:ext>
            </a:extLst>
          </p:cNvPr>
          <p:cNvGrpSpPr/>
          <p:nvPr/>
        </p:nvGrpSpPr>
        <p:grpSpPr>
          <a:xfrm rot="5400000">
            <a:off x="357551" y="3132097"/>
            <a:ext cx="835313" cy="810000"/>
            <a:chOff x="8695318" y="292101"/>
            <a:chExt cx="1032881" cy="1028699"/>
          </a:xfrm>
        </p:grpSpPr>
        <p:pic>
          <p:nvPicPr>
            <p:cNvPr id="10" name="Picture 9">
              <a:extLst>
                <a:ext uri="{FF2B5EF4-FFF2-40B4-BE49-F238E27FC236}">
                  <a16:creationId xmlns:a16="http://schemas.microsoft.com/office/drawing/2014/main" id="{EE2E8F19-5B03-C04D-BA12-2FDC0A9A99C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11" name="Rectangle 10">
              <a:extLst>
                <a:ext uri="{FF2B5EF4-FFF2-40B4-BE49-F238E27FC236}">
                  <a16:creationId xmlns:a16="http://schemas.microsoft.com/office/drawing/2014/main" id="{33BA3344-01B0-C942-9D3D-CD91221F0CC8}"/>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2" name="Rectangle 11">
              <a:extLst>
                <a:ext uri="{FF2B5EF4-FFF2-40B4-BE49-F238E27FC236}">
                  <a16:creationId xmlns:a16="http://schemas.microsoft.com/office/drawing/2014/main" id="{092162EB-B6D0-F145-ACDA-617B26D64FB8}"/>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3" name="Rectangle 12">
              <a:extLst>
                <a:ext uri="{FF2B5EF4-FFF2-40B4-BE49-F238E27FC236}">
                  <a16:creationId xmlns:a16="http://schemas.microsoft.com/office/drawing/2014/main" id="{3C2A8D00-165E-2346-AE0A-D61D97C71D3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4" name="Rectangle 13">
              <a:extLst>
                <a:ext uri="{FF2B5EF4-FFF2-40B4-BE49-F238E27FC236}">
                  <a16:creationId xmlns:a16="http://schemas.microsoft.com/office/drawing/2014/main" id="{0B8C9105-7698-AB47-8DC6-A91BA1AAA29C}"/>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sp>
        <p:nvSpPr>
          <p:cNvPr id="15" name="TextBox 14">
            <a:extLst>
              <a:ext uri="{FF2B5EF4-FFF2-40B4-BE49-F238E27FC236}">
                <a16:creationId xmlns:a16="http://schemas.microsoft.com/office/drawing/2014/main" id="{DE4D1997-A912-3540-9296-17AB20F401A3}"/>
              </a:ext>
            </a:extLst>
          </p:cNvPr>
          <p:cNvSpPr txBox="1"/>
          <p:nvPr/>
        </p:nvSpPr>
        <p:spPr>
          <a:xfrm>
            <a:off x="486646" y="2336007"/>
            <a:ext cx="577125" cy="611706"/>
          </a:xfrm>
          <a:prstGeom prst="rect">
            <a:avLst/>
          </a:prstGeom>
          <a:solidFill>
            <a:srgbClr val="C00000"/>
          </a:solidFill>
        </p:spPr>
        <p:txBody>
          <a:bodyPr wrap="square" rtlCol="0">
            <a:spAutoFit/>
          </a:bodyPr>
          <a:lstStyle/>
          <a:p>
            <a:r>
              <a:rPr lang="en-US" sz="3375" dirty="0">
                <a:solidFill>
                  <a:schemeClr val="bg1"/>
                </a:solidFill>
              </a:rPr>
              <a:t> K</a:t>
            </a:r>
          </a:p>
        </p:txBody>
      </p:sp>
      <p:pic>
        <p:nvPicPr>
          <p:cNvPr id="16" name="Picture 15">
            <a:extLst>
              <a:ext uri="{FF2B5EF4-FFF2-40B4-BE49-F238E27FC236}">
                <a16:creationId xmlns:a16="http://schemas.microsoft.com/office/drawing/2014/main" id="{C3B787D2-4540-0F4E-BA6E-DC3E03D2037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75155" y="4134049"/>
            <a:ext cx="605119" cy="416018"/>
          </a:xfrm>
          <a:prstGeom prst="rect">
            <a:avLst/>
          </a:prstGeom>
        </p:spPr>
      </p:pic>
      <p:sp>
        <p:nvSpPr>
          <p:cNvPr id="17" name="Dikdörtgen 7">
            <a:extLst>
              <a:ext uri="{FF2B5EF4-FFF2-40B4-BE49-F238E27FC236}">
                <a16:creationId xmlns:a16="http://schemas.microsoft.com/office/drawing/2014/main" id="{CCDCC56D-E927-9D4E-818E-D85D5486EE2A}"/>
              </a:ext>
            </a:extLst>
          </p:cNvPr>
          <p:cNvSpPr>
            <a:spLocks noChangeArrowheads="1"/>
          </p:cNvSpPr>
          <p:nvPr/>
        </p:nvSpPr>
        <p:spPr bwMode="auto">
          <a:xfrm>
            <a:off x="0" y="44946"/>
            <a:ext cx="12192001" cy="1708032"/>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9" name="Resim 8">
            <a:extLst>
              <a:ext uri="{FF2B5EF4-FFF2-40B4-BE49-F238E27FC236}">
                <a16:creationId xmlns:a16="http://schemas.microsoft.com/office/drawing/2014/main" id="{6C2F85C8-BCA6-1549-8199-718AEC19374F}"/>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8336" y="319907"/>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8FE0BD17-2CFA-0A4B-880F-0C8D43855271}"/>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13383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4247382" y="1778715"/>
            <a:ext cx="7032509" cy="380425"/>
          </a:xfrm>
          <a:prstGeom prst="rect">
            <a:avLst/>
          </a:prstGeom>
        </p:spPr>
        <p:txBody>
          <a:bodyPr wrap="square">
            <a:spAutoFit/>
          </a:bodyPr>
          <a:lstStyle/>
          <a:p>
            <a:pPr algn="r">
              <a:lnSpc>
                <a:spcPct val="120000"/>
              </a:lnSpc>
              <a:spcBef>
                <a:spcPct val="0"/>
              </a:spcBef>
            </a:pPr>
            <a:r>
              <a:rPr lang="tr-TR" sz="1687" dirty="0">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sym typeface="Helvetica"/>
              </a:rPr>
              <a:t>BİLİMSEL PERFORMANS - 2017-2022 (</a:t>
            </a:r>
            <a:r>
              <a:rPr lang="tr-TR" sz="1687" dirty="0" err="1">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sym typeface="Helvetica"/>
              </a:rPr>
              <a:t>İşbirlikler</a:t>
            </a:r>
            <a:r>
              <a:rPr lang="tr-TR" sz="1687" dirty="0">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sym typeface="Helvetica"/>
              </a:rPr>
              <a:t>)</a:t>
            </a:r>
          </a:p>
        </p:txBody>
      </p:sp>
      <p:sp>
        <p:nvSpPr>
          <p:cNvPr id="11" name="Metin kutusu 10"/>
          <p:cNvSpPr txBox="1"/>
          <p:nvPr/>
        </p:nvSpPr>
        <p:spPr>
          <a:xfrm>
            <a:off x="1524000" y="6612747"/>
            <a:ext cx="3540560" cy="2163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6" tIns="32146" rIns="32146" bIns="32146" numCol="1" spcCol="38100" rtlCol="0" anchor="t">
            <a:spAutoFit/>
          </a:bodyPr>
          <a:lstStyle/>
          <a:p>
            <a:pPr algn="ctr" defTabSz="642915" hangingPunct="0"/>
            <a:r>
              <a:rPr lang="tr-TR" sz="984" dirty="0"/>
              <a:t>Kaynak: </a:t>
            </a:r>
            <a:r>
              <a:rPr lang="tr-TR" sz="984" dirty="0" err="1"/>
              <a:t>Elsevier</a:t>
            </a:r>
            <a:r>
              <a:rPr lang="tr-TR" sz="984" dirty="0"/>
              <a:t> / </a:t>
            </a:r>
            <a:r>
              <a:rPr lang="tr-TR" sz="984" dirty="0" err="1"/>
              <a:t>Scival</a:t>
            </a:r>
            <a:r>
              <a:rPr lang="tr-TR" sz="984" dirty="0"/>
              <a:t> 21</a:t>
            </a:r>
            <a:r>
              <a:rPr lang="tr-TR" sz="984" dirty="0">
                <a:solidFill>
                  <a:srgbClr val="808080"/>
                </a:solidFill>
                <a:latin typeface="Gill Sans"/>
                <a:ea typeface="Gill Sans"/>
                <a:cs typeface="Gill Sans"/>
                <a:sym typeface="Gill Sans"/>
              </a:rPr>
              <a:t>.09.2022 tarihli veriler</a:t>
            </a:r>
            <a:endParaRPr lang="tr-TR" sz="3023" dirty="0">
              <a:solidFill>
                <a:srgbClr val="808080"/>
              </a:solidFill>
              <a:latin typeface="Gill Sans"/>
              <a:ea typeface="Gill Sans"/>
              <a:cs typeface="Gill Sans"/>
              <a:sym typeface="Gill Sans"/>
            </a:endParaRPr>
          </a:p>
        </p:txBody>
      </p:sp>
      <p:pic>
        <p:nvPicPr>
          <p:cNvPr id="12" name="Resim 11"/>
          <p:cNvPicPr>
            <a:picLocks noChangeAspect="1"/>
          </p:cNvPicPr>
          <p:nvPr/>
        </p:nvPicPr>
        <p:blipFill>
          <a:blip r:embed="rId2"/>
          <a:stretch>
            <a:fillRect/>
          </a:stretch>
        </p:blipFill>
        <p:spPr>
          <a:xfrm>
            <a:off x="2859922" y="1916089"/>
            <a:ext cx="3542342" cy="2412935"/>
          </a:xfrm>
          <a:prstGeom prst="rect">
            <a:avLst/>
          </a:prstGeom>
          <a:ln>
            <a:noFill/>
          </a:ln>
          <a:effectLst>
            <a:outerShdw blurRad="190500" algn="tl" rotWithShape="0">
              <a:srgbClr val="000000">
                <a:alpha val="70000"/>
              </a:srgbClr>
            </a:outerShdw>
          </a:effectLst>
        </p:spPr>
      </p:pic>
      <p:pic>
        <p:nvPicPr>
          <p:cNvPr id="13" name="Resim 12"/>
          <p:cNvPicPr>
            <a:picLocks noChangeAspect="1"/>
          </p:cNvPicPr>
          <p:nvPr/>
        </p:nvPicPr>
        <p:blipFill>
          <a:blip r:embed="rId3"/>
          <a:stretch>
            <a:fillRect/>
          </a:stretch>
        </p:blipFill>
        <p:spPr>
          <a:xfrm>
            <a:off x="938408" y="4618565"/>
            <a:ext cx="3604784" cy="2034487"/>
          </a:xfrm>
          <a:prstGeom prst="rect">
            <a:avLst/>
          </a:prstGeom>
          <a:ln>
            <a:noFill/>
          </a:ln>
          <a:effectLst>
            <a:outerShdw blurRad="190500" algn="tl" rotWithShape="0">
              <a:srgbClr val="000000">
                <a:alpha val="70000"/>
              </a:srgbClr>
            </a:outerShdw>
          </a:effectLst>
        </p:spPr>
      </p:pic>
      <p:pic>
        <p:nvPicPr>
          <p:cNvPr id="14" name="Resim 13"/>
          <p:cNvPicPr>
            <a:picLocks noChangeAspect="1"/>
          </p:cNvPicPr>
          <p:nvPr/>
        </p:nvPicPr>
        <p:blipFill>
          <a:blip r:embed="rId4"/>
          <a:stretch>
            <a:fillRect/>
          </a:stretch>
        </p:blipFill>
        <p:spPr>
          <a:xfrm>
            <a:off x="7253417" y="2422990"/>
            <a:ext cx="4144526" cy="4185374"/>
          </a:xfrm>
          <a:prstGeom prst="rect">
            <a:avLst/>
          </a:prstGeom>
          <a:ln>
            <a:no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F712FA61-D687-5448-8760-14544CB074F7}"/>
              </a:ext>
            </a:extLst>
          </p:cNvPr>
          <p:cNvSpPr/>
          <p:nvPr/>
        </p:nvSpPr>
        <p:spPr>
          <a:xfrm>
            <a:off x="10322770" y="307615"/>
            <a:ext cx="1869230" cy="438582"/>
          </a:xfrm>
          <a:prstGeom prst="rect">
            <a:avLst/>
          </a:prstGeom>
        </p:spPr>
        <p:txBody>
          <a:bodyPr wrap="none">
            <a:spAutoFit/>
          </a:bodyPr>
          <a:lstStyle/>
          <a:p>
            <a:r>
              <a:rPr lang="tr-TR" sz="2250" b="1" dirty="0">
                <a:solidFill>
                  <a:schemeClr val="bg1"/>
                </a:solidFill>
                <a:latin typeface="+mj-lt"/>
              </a:rPr>
              <a:t>A. ARAŞTIRMA</a:t>
            </a:r>
            <a:endParaRPr lang="tr-TR" sz="2250" dirty="0">
              <a:solidFill>
                <a:schemeClr val="bg1"/>
              </a:solidFill>
              <a:latin typeface="+mj-lt"/>
            </a:endParaRPr>
          </a:p>
        </p:txBody>
      </p:sp>
      <p:grpSp>
        <p:nvGrpSpPr>
          <p:cNvPr id="15" name="Group 14">
            <a:extLst>
              <a:ext uri="{FF2B5EF4-FFF2-40B4-BE49-F238E27FC236}">
                <a16:creationId xmlns:a16="http://schemas.microsoft.com/office/drawing/2014/main" id="{8D5F8FD6-3993-3242-A835-651DBF58FD73}"/>
              </a:ext>
            </a:extLst>
          </p:cNvPr>
          <p:cNvGrpSpPr/>
          <p:nvPr/>
        </p:nvGrpSpPr>
        <p:grpSpPr>
          <a:xfrm rot="5400000">
            <a:off x="520752" y="2736503"/>
            <a:ext cx="835313" cy="810000"/>
            <a:chOff x="8695318" y="292101"/>
            <a:chExt cx="1032881" cy="1028699"/>
          </a:xfrm>
        </p:grpSpPr>
        <p:pic>
          <p:nvPicPr>
            <p:cNvPr id="16" name="Picture 15">
              <a:extLst>
                <a:ext uri="{FF2B5EF4-FFF2-40B4-BE49-F238E27FC236}">
                  <a16:creationId xmlns:a16="http://schemas.microsoft.com/office/drawing/2014/main" id="{7EFCB668-A8EE-1943-ADAE-C5CBED5D2B87}"/>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17" name="Rectangle 16">
              <a:extLst>
                <a:ext uri="{FF2B5EF4-FFF2-40B4-BE49-F238E27FC236}">
                  <a16:creationId xmlns:a16="http://schemas.microsoft.com/office/drawing/2014/main" id="{8BD4B680-F5FD-A044-84E8-C0D1DB4BC28B}"/>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8" name="Rectangle 17">
              <a:extLst>
                <a:ext uri="{FF2B5EF4-FFF2-40B4-BE49-F238E27FC236}">
                  <a16:creationId xmlns:a16="http://schemas.microsoft.com/office/drawing/2014/main" id="{72DCFAEB-F6BF-4C48-8892-32E7071B81AB}"/>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9" name="Rectangle 18">
              <a:extLst>
                <a:ext uri="{FF2B5EF4-FFF2-40B4-BE49-F238E27FC236}">
                  <a16:creationId xmlns:a16="http://schemas.microsoft.com/office/drawing/2014/main" id="{B174D8ED-3EB1-954C-BE5E-E87E49A558A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20" name="Rectangle 19">
              <a:extLst>
                <a:ext uri="{FF2B5EF4-FFF2-40B4-BE49-F238E27FC236}">
                  <a16:creationId xmlns:a16="http://schemas.microsoft.com/office/drawing/2014/main" id="{3CC4A72C-E5E3-5B4E-AF39-C6AD13A80340}"/>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sp>
        <p:nvSpPr>
          <p:cNvPr id="21" name="TextBox 20">
            <a:extLst>
              <a:ext uri="{FF2B5EF4-FFF2-40B4-BE49-F238E27FC236}">
                <a16:creationId xmlns:a16="http://schemas.microsoft.com/office/drawing/2014/main" id="{53E0ACD4-C9DC-AA41-8DB5-FBE22EC61D4B}"/>
              </a:ext>
            </a:extLst>
          </p:cNvPr>
          <p:cNvSpPr txBox="1"/>
          <p:nvPr/>
        </p:nvSpPr>
        <p:spPr>
          <a:xfrm>
            <a:off x="533409" y="1943224"/>
            <a:ext cx="577125" cy="611706"/>
          </a:xfrm>
          <a:prstGeom prst="rect">
            <a:avLst/>
          </a:prstGeom>
          <a:solidFill>
            <a:srgbClr val="C00000"/>
          </a:solidFill>
        </p:spPr>
        <p:txBody>
          <a:bodyPr wrap="square" rtlCol="0">
            <a:spAutoFit/>
          </a:bodyPr>
          <a:lstStyle/>
          <a:p>
            <a:r>
              <a:rPr lang="en-US" sz="3375" dirty="0">
                <a:solidFill>
                  <a:schemeClr val="bg1"/>
                </a:solidFill>
              </a:rPr>
              <a:t> K</a:t>
            </a:r>
          </a:p>
        </p:txBody>
      </p:sp>
      <p:pic>
        <p:nvPicPr>
          <p:cNvPr id="22" name="Picture 21">
            <a:extLst>
              <a:ext uri="{FF2B5EF4-FFF2-40B4-BE49-F238E27FC236}">
                <a16:creationId xmlns:a16="http://schemas.microsoft.com/office/drawing/2014/main" id="{BD55F638-3783-B142-B843-10667EF9B056}"/>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18441" y="3832285"/>
            <a:ext cx="605119" cy="416018"/>
          </a:xfrm>
          <a:prstGeom prst="rect">
            <a:avLst/>
          </a:prstGeom>
        </p:spPr>
      </p:pic>
      <p:sp>
        <p:nvSpPr>
          <p:cNvPr id="24" name="Rectangle 23">
            <a:extLst>
              <a:ext uri="{FF2B5EF4-FFF2-40B4-BE49-F238E27FC236}">
                <a16:creationId xmlns:a16="http://schemas.microsoft.com/office/drawing/2014/main" id="{4C294DE2-AB44-BB46-B06D-FF79BF3371CE}"/>
              </a:ext>
            </a:extLst>
          </p:cNvPr>
          <p:cNvSpPr/>
          <p:nvPr/>
        </p:nvSpPr>
        <p:spPr>
          <a:xfrm>
            <a:off x="8708353" y="455071"/>
            <a:ext cx="2571538" cy="584775"/>
          </a:xfrm>
          <a:prstGeom prst="rect">
            <a:avLst/>
          </a:prstGeom>
        </p:spPr>
        <p:txBody>
          <a:bodyPr wrap="none">
            <a:spAutoFit/>
          </a:bodyPr>
          <a:lstStyle/>
          <a:p>
            <a:r>
              <a:rPr lang="tr-TR" sz="3200" b="1" dirty="0">
                <a:solidFill>
                  <a:schemeClr val="bg1"/>
                </a:solidFill>
                <a:latin typeface="+mj-lt"/>
              </a:rPr>
              <a:t>A. ARAŞTIRMA</a:t>
            </a:r>
            <a:endParaRPr lang="tr-TR" sz="3200" dirty="0">
              <a:solidFill>
                <a:schemeClr val="bg1"/>
              </a:solidFill>
              <a:latin typeface="+mj-lt"/>
            </a:endParaRPr>
          </a:p>
        </p:txBody>
      </p:sp>
      <p:sp>
        <p:nvSpPr>
          <p:cNvPr id="26" name="Dikdörtgen 7">
            <a:extLst>
              <a:ext uri="{FF2B5EF4-FFF2-40B4-BE49-F238E27FC236}">
                <a16:creationId xmlns:a16="http://schemas.microsoft.com/office/drawing/2014/main" id="{80491B34-1ADC-8B4C-88E7-C5219C41A373}"/>
              </a:ext>
            </a:extLst>
          </p:cNvPr>
          <p:cNvSpPr>
            <a:spLocks noChangeArrowheads="1"/>
          </p:cNvSpPr>
          <p:nvPr/>
        </p:nvSpPr>
        <p:spPr bwMode="auto">
          <a:xfrm>
            <a:off x="-1" y="34861"/>
            <a:ext cx="12192001" cy="1708032"/>
          </a:xfrm>
          <a:prstGeom prst="rect">
            <a:avLst/>
          </a:prstGeom>
          <a:blipFill dpi="0" rotWithShape="0">
            <a:blip r:embed="rId7"/>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28" name="Resim 8">
            <a:extLst>
              <a:ext uri="{FF2B5EF4-FFF2-40B4-BE49-F238E27FC236}">
                <a16:creationId xmlns:a16="http://schemas.microsoft.com/office/drawing/2014/main" id="{EF08FAEA-BCFC-7047-A04C-04A7724A3B5C}"/>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78336" y="319907"/>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07865564-B709-EF46-86CD-7BEABB855939}"/>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275606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1243"/>
          <p:cNvSpPr/>
          <p:nvPr/>
        </p:nvSpPr>
        <p:spPr>
          <a:xfrm>
            <a:off x="2876339" y="1732631"/>
            <a:ext cx="9144000" cy="351956"/>
          </a:xfrm>
          <a:prstGeom prst="rect">
            <a:avLst/>
          </a:prstGeom>
          <a:ln w="12700">
            <a:miter lim="400000"/>
          </a:ln>
          <a:extLst>
            <a:ext uri="{C572A759-6A51-4108-AA02-DFA0A04FC94B}">
              <ma14:wrappingTextBoxFlag xmlns:ma14="http://schemas.microsoft.com/office/mac/drawingml/2011/main" xmlns="" val="1"/>
            </a:ext>
          </a:extLst>
        </p:spPr>
        <p:txBody>
          <a:bodyPr wrap="square" lIns="32146" rIns="32146">
            <a:spAutoFit/>
          </a:bodyPr>
          <a:lstStyle/>
          <a:p>
            <a:pPr defTabSz="914374">
              <a:defRPr sz="2600">
                <a:solidFill>
                  <a:srgbClr val="53565A"/>
                </a:solidFill>
                <a:latin typeface="Roboto"/>
                <a:ea typeface="Roboto"/>
                <a:cs typeface="Roboto"/>
                <a:sym typeface="Roboto"/>
              </a:defRPr>
            </a:pPr>
            <a:r>
              <a:rPr lang="en-US" sz="1687" dirty="0" err="1">
                <a:latin typeface="Gill Sans Light" panose="020B0302020104020203" pitchFamily="34" charset="-79"/>
                <a:cs typeface="Gill Sans Light" panose="020B0302020104020203" pitchFamily="34" charset="-79"/>
                <a:sym typeface="Roboto"/>
              </a:rPr>
              <a:t>En</a:t>
            </a:r>
            <a:r>
              <a:rPr lang="en-US" sz="1687" dirty="0">
                <a:latin typeface="Gill Sans Light" panose="020B0302020104020203" pitchFamily="34" charset="-79"/>
                <a:cs typeface="Gill Sans Light" panose="020B0302020104020203" pitchFamily="34" charset="-79"/>
                <a:sym typeface="Roboto"/>
              </a:rPr>
              <a:t> </a:t>
            </a:r>
            <a:r>
              <a:rPr lang="en-US" sz="1687" dirty="0" err="1">
                <a:latin typeface="Gill Sans Light" panose="020B0302020104020203" pitchFamily="34" charset="-79"/>
                <a:cs typeface="Gill Sans Light" panose="020B0302020104020203" pitchFamily="34" charset="-79"/>
                <a:sym typeface="Roboto"/>
              </a:rPr>
              <a:t>yüksek</a:t>
            </a:r>
            <a:r>
              <a:rPr lang="en-US" sz="1687" dirty="0">
                <a:latin typeface="Gill Sans Light" panose="020B0302020104020203" pitchFamily="34" charset="-79"/>
                <a:cs typeface="Gill Sans Light" panose="020B0302020104020203" pitchFamily="34" charset="-79"/>
                <a:sym typeface="Roboto"/>
              </a:rPr>
              <a:t> %10’luk </a:t>
            </a:r>
            <a:r>
              <a:rPr lang="en-US" sz="1687" dirty="0" err="1">
                <a:latin typeface="Gill Sans Light" panose="020B0302020104020203" pitchFamily="34" charset="-79"/>
                <a:cs typeface="Gill Sans Light" panose="020B0302020104020203" pitchFamily="34" charset="-79"/>
                <a:sym typeface="Roboto"/>
              </a:rPr>
              <a:t>dilimde</a:t>
            </a:r>
            <a:r>
              <a:rPr lang="en-US" sz="1687" dirty="0">
                <a:latin typeface="Gill Sans Light" panose="020B0302020104020203" pitchFamily="34" charset="-79"/>
                <a:cs typeface="Gill Sans Light" panose="020B0302020104020203" pitchFamily="34" charset="-79"/>
                <a:sym typeface="Roboto"/>
              </a:rPr>
              <a:t> </a:t>
            </a:r>
            <a:r>
              <a:rPr lang="en-US" sz="1687" dirty="0" err="1">
                <a:latin typeface="Gill Sans Light" panose="020B0302020104020203" pitchFamily="34" charset="-79"/>
                <a:cs typeface="Gill Sans Light" panose="020B0302020104020203" pitchFamily="34" charset="-79"/>
                <a:sym typeface="Roboto"/>
              </a:rPr>
              <a:t>atıf</a:t>
            </a:r>
            <a:r>
              <a:rPr lang="en-US" sz="1687" dirty="0">
                <a:latin typeface="Gill Sans Light" panose="020B0302020104020203" pitchFamily="34" charset="-79"/>
                <a:cs typeface="Gill Sans Light" panose="020B0302020104020203" pitchFamily="34" charset="-79"/>
                <a:sym typeface="Roboto"/>
              </a:rPr>
              <a:t> </a:t>
            </a:r>
            <a:r>
              <a:rPr lang="en-US" sz="1687" dirty="0" err="1">
                <a:latin typeface="Gill Sans Light" panose="020B0302020104020203" pitchFamily="34" charset="-79"/>
                <a:cs typeface="Gill Sans Light" panose="020B0302020104020203" pitchFamily="34" charset="-79"/>
                <a:sym typeface="Roboto"/>
              </a:rPr>
              <a:t>alan</a:t>
            </a:r>
            <a:r>
              <a:rPr lang="en-US" sz="1687" dirty="0">
                <a:latin typeface="Gill Sans Light" panose="020B0302020104020203" pitchFamily="34" charset="-79"/>
                <a:cs typeface="Gill Sans Light" panose="020B0302020104020203" pitchFamily="34" charset="-79"/>
                <a:sym typeface="Roboto"/>
              </a:rPr>
              <a:t> </a:t>
            </a:r>
            <a:r>
              <a:rPr lang="en-US" sz="1687" dirty="0" err="1">
                <a:latin typeface="Gill Sans Light" panose="020B0302020104020203" pitchFamily="34" charset="-79"/>
                <a:cs typeface="Gill Sans Light" panose="020B0302020104020203" pitchFamily="34" charset="-79"/>
                <a:sym typeface="Roboto"/>
              </a:rPr>
              <a:t>yayınların</a:t>
            </a:r>
            <a:r>
              <a:rPr lang="en-US" sz="1687" dirty="0">
                <a:latin typeface="Gill Sans Light" panose="020B0302020104020203" pitchFamily="34" charset="-79"/>
                <a:cs typeface="Gill Sans Light" panose="020B0302020104020203" pitchFamily="34" charset="-79"/>
                <a:sym typeface="Roboto"/>
              </a:rPr>
              <a:t> </a:t>
            </a:r>
            <a:r>
              <a:rPr lang="en-US" sz="1687" dirty="0" err="1">
                <a:latin typeface="Gill Sans Light" panose="020B0302020104020203" pitchFamily="34" charset="-79"/>
                <a:cs typeface="Gill Sans Light" panose="020B0302020104020203" pitchFamily="34" charset="-79"/>
                <a:sym typeface="Roboto"/>
              </a:rPr>
              <a:t>oranı</a:t>
            </a:r>
            <a:r>
              <a:rPr lang="en-US" sz="1687" dirty="0">
                <a:latin typeface="Gill Sans Light" panose="020B0302020104020203" pitchFamily="34" charset="-79"/>
                <a:cs typeface="Gill Sans Light" panose="020B0302020104020203" pitchFamily="34" charset="-79"/>
                <a:sym typeface="Roboto"/>
              </a:rPr>
              <a:t> </a:t>
            </a:r>
            <a:endParaRPr sz="1687" dirty="0">
              <a:latin typeface="Gill Sans Light" panose="020B0302020104020203" pitchFamily="34" charset="-79"/>
              <a:cs typeface="Gill Sans Light" panose="020B0302020104020203" pitchFamily="34" charset="-79"/>
            </a:endParaRPr>
          </a:p>
        </p:txBody>
      </p:sp>
      <p:sp>
        <p:nvSpPr>
          <p:cNvPr id="25" name="Metin kutusu 24"/>
          <p:cNvSpPr txBox="1"/>
          <p:nvPr/>
        </p:nvSpPr>
        <p:spPr>
          <a:xfrm>
            <a:off x="1708026" y="6396538"/>
            <a:ext cx="1310454" cy="367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2146" tIns="32146" rIns="32146" bIns="32146" numCol="1" spcCol="38100" rtlCol="0" anchor="t">
            <a:spAutoFit/>
          </a:bodyPr>
          <a:lstStyle/>
          <a:p>
            <a:pPr algn="ctr" defTabSz="642915" hangingPunct="0"/>
            <a:r>
              <a:rPr lang="tr-TR" sz="984" dirty="0"/>
              <a:t>Kaynak: </a:t>
            </a:r>
            <a:r>
              <a:rPr lang="tr-TR" sz="984" dirty="0" err="1"/>
              <a:t>Elsevier</a:t>
            </a:r>
            <a:r>
              <a:rPr lang="tr-TR" sz="984" dirty="0"/>
              <a:t> / </a:t>
            </a:r>
            <a:r>
              <a:rPr lang="tr-TR" sz="984" dirty="0" err="1"/>
              <a:t>Scival</a:t>
            </a:r>
            <a:endParaRPr lang="tr-TR" sz="984" dirty="0"/>
          </a:p>
          <a:p>
            <a:pPr algn="ctr" defTabSz="642915" hangingPunct="0"/>
            <a:r>
              <a:rPr lang="tr-TR" sz="984" dirty="0">
                <a:solidFill>
                  <a:srgbClr val="808080"/>
                </a:solidFill>
                <a:latin typeface="Gill Sans"/>
                <a:ea typeface="Gill Sans"/>
                <a:cs typeface="Gill Sans"/>
                <a:sym typeface="Gill Sans"/>
              </a:rPr>
              <a:t>21.09.2022 tarihli veriler</a:t>
            </a:r>
            <a:endParaRPr lang="tr-TR" sz="3023" dirty="0">
              <a:solidFill>
                <a:srgbClr val="808080"/>
              </a:solidFill>
              <a:latin typeface="Gill Sans"/>
              <a:ea typeface="Gill Sans"/>
              <a:cs typeface="Gill Sans"/>
              <a:sym typeface="Gill Sans"/>
            </a:endParaRPr>
          </a:p>
        </p:txBody>
      </p:sp>
      <p:sp>
        <p:nvSpPr>
          <p:cNvPr id="40" name="Shape 1266"/>
          <p:cNvSpPr/>
          <p:nvPr/>
        </p:nvSpPr>
        <p:spPr>
          <a:xfrm>
            <a:off x="2876339" y="3559896"/>
            <a:ext cx="9144000" cy="351956"/>
          </a:xfrm>
          <a:prstGeom prst="rect">
            <a:avLst/>
          </a:prstGeom>
          <a:ln w="12700">
            <a:miter lim="400000"/>
          </a:ln>
          <a:extLst>
            <a:ext uri="{C572A759-6A51-4108-AA02-DFA0A04FC94B}">
              <ma14:wrappingTextBoxFlag xmlns:ma14="http://schemas.microsoft.com/office/mac/drawingml/2011/main" xmlns="" val="1"/>
            </a:ext>
          </a:extLst>
        </p:spPr>
        <p:txBody>
          <a:bodyPr wrap="square" lIns="32146" rIns="32146">
            <a:spAutoFit/>
          </a:bodyPr>
          <a:lstStyle>
            <a:lvl1pPr algn="ctr" defTabSz="1300489">
              <a:defRPr sz="2600">
                <a:solidFill>
                  <a:srgbClr val="53565A"/>
                </a:solidFill>
                <a:latin typeface="Roboto"/>
                <a:ea typeface="Roboto"/>
                <a:cs typeface="Roboto"/>
                <a:sym typeface="Roboto"/>
              </a:defRPr>
            </a:lvl1pPr>
          </a:lstStyle>
          <a:p>
            <a:pPr algn="l"/>
            <a:r>
              <a:rPr lang="en-US" sz="1687" dirty="0" err="1">
                <a:solidFill>
                  <a:schemeClr val="tx2"/>
                </a:solidFill>
                <a:latin typeface="Gill Sans Light" panose="020B0302020104020203" pitchFamily="34" charset="-79"/>
                <a:cs typeface="Gill Sans Light" panose="020B0302020104020203" pitchFamily="34" charset="-79"/>
              </a:rPr>
              <a:t>Etki</a:t>
            </a:r>
            <a:r>
              <a:rPr lang="en-US" sz="1687" dirty="0">
                <a:solidFill>
                  <a:schemeClr val="tx2"/>
                </a:solidFill>
                <a:latin typeface="Gill Sans Light" panose="020B0302020104020203" pitchFamily="34" charset="-79"/>
                <a:cs typeface="Gill Sans Light" panose="020B0302020104020203" pitchFamily="34" charset="-79"/>
              </a:rPr>
              <a:t> </a:t>
            </a:r>
            <a:r>
              <a:rPr lang="en-US" sz="1687" dirty="0" err="1">
                <a:solidFill>
                  <a:schemeClr val="tx2"/>
                </a:solidFill>
                <a:latin typeface="Gill Sans Light" panose="020B0302020104020203" pitchFamily="34" charset="-79"/>
                <a:cs typeface="Gill Sans Light" panose="020B0302020104020203" pitchFamily="34" charset="-79"/>
              </a:rPr>
              <a:t>değeri</a:t>
            </a:r>
            <a:r>
              <a:rPr lang="en-US" sz="1687" dirty="0">
                <a:solidFill>
                  <a:schemeClr val="tx2"/>
                </a:solidFill>
                <a:latin typeface="Gill Sans Light" panose="020B0302020104020203" pitchFamily="34" charset="-79"/>
                <a:cs typeface="Gill Sans Light" panose="020B0302020104020203" pitchFamily="34" charset="-79"/>
              </a:rPr>
              <a:t> </a:t>
            </a:r>
            <a:r>
              <a:rPr lang="en-US" sz="1687" dirty="0" err="1">
                <a:solidFill>
                  <a:schemeClr val="tx2"/>
                </a:solidFill>
                <a:latin typeface="Gill Sans Light" panose="020B0302020104020203" pitchFamily="34" charset="-79"/>
                <a:cs typeface="Gill Sans Light" panose="020B0302020104020203" pitchFamily="34" charset="-79"/>
              </a:rPr>
              <a:t>en</a:t>
            </a:r>
            <a:r>
              <a:rPr lang="en-US" sz="1687" dirty="0">
                <a:solidFill>
                  <a:schemeClr val="tx2"/>
                </a:solidFill>
                <a:latin typeface="Gill Sans Light" panose="020B0302020104020203" pitchFamily="34" charset="-79"/>
                <a:cs typeface="Gill Sans Light" panose="020B0302020104020203" pitchFamily="34" charset="-79"/>
              </a:rPr>
              <a:t>  </a:t>
            </a:r>
            <a:r>
              <a:rPr lang="en-US" sz="1687" dirty="0" err="1">
                <a:solidFill>
                  <a:schemeClr val="tx2"/>
                </a:solidFill>
                <a:latin typeface="Gill Sans Light" panose="020B0302020104020203" pitchFamily="34" charset="-79"/>
                <a:cs typeface="Gill Sans Light" panose="020B0302020104020203" pitchFamily="34" charset="-79"/>
              </a:rPr>
              <a:t>yüksek</a:t>
            </a:r>
            <a:r>
              <a:rPr lang="en-US" sz="1687" dirty="0">
                <a:solidFill>
                  <a:schemeClr val="tx2"/>
                </a:solidFill>
                <a:latin typeface="Gill Sans Light" panose="020B0302020104020203" pitchFamily="34" charset="-79"/>
                <a:cs typeface="Gill Sans Light" panose="020B0302020104020203" pitchFamily="34" charset="-79"/>
              </a:rPr>
              <a:t> %10’luk </a:t>
            </a:r>
            <a:r>
              <a:rPr lang="en-US" sz="1687" dirty="0" err="1">
                <a:solidFill>
                  <a:schemeClr val="tx2"/>
                </a:solidFill>
                <a:latin typeface="Gill Sans Light" panose="020B0302020104020203" pitchFamily="34" charset="-79"/>
                <a:cs typeface="Gill Sans Light" panose="020B0302020104020203" pitchFamily="34" charset="-79"/>
              </a:rPr>
              <a:t>dilime</a:t>
            </a:r>
            <a:r>
              <a:rPr lang="en-US" sz="1687" dirty="0">
                <a:solidFill>
                  <a:schemeClr val="tx2"/>
                </a:solidFill>
                <a:latin typeface="Gill Sans Light" panose="020B0302020104020203" pitchFamily="34" charset="-79"/>
                <a:cs typeface="Gill Sans Light" panose="020B0302020104020203" pitchFamily="34" charset="-79"/>
              </a:rPr>
              <a:t> </a:t>
            </a:r>
            <a:r>
              <a:rPr lang="en-US" sz="1687" dirty="0" err="1">
                <a:solidFill>
                  <a:schemeClr val="tx2"/>
                </a:solidFill>
                <a:latin typeface="Gill Sans Light" panose="020B0302020104020203" pitchFamily="34" charset="-79"/>
                <a:cs typeface="Gill Sans Light" panose="020B0302020104020203" pitchFamily="34" charset="-79"/>
              </a:rPr>
              <a:t>giren</a:t>
            </a:r>
            <a:r>
              <a:rPr lang="en-US" sz="1687" dirty="0">
                <a:solidFill>
                  <a:schemeClr val="tx2"/>
                </a:solidFill>
                <a:latin typeface="Gill Sans Light" panose="020B0302020104020203" pitchFamily="34" charset="-79"/>
                <a:cs typeface="Gill Sans Light" panose="020B0302020104020203" pitchFamily="34" charset="-79"/>
              </a:rPr>
              <a:t> </a:t>
            </a:r>
            <a:r>
              <a:rPr lang="en-US" sz="1687" dirty="0" err="1">
                <a:solidFill>
                  <a:schemeClr val="tx2"/>
                </a:solidFill>
                <a:latin typeface="Gill Sans Light" panose="020B0302020104020203" pitchFamily="34" charset="-79"/>
                <a:cs typeface="Gill Sans Light" panose="020B0302020104020203" pitchFamily="34" charset="-79"/>
              </a:rPr>
              <a:t>dergilerde</a:t>
            </a:r>
            <a:r>
              <a:rPr lang="en-US" sz="1687" dirty="0">
                <a:solidFill>
                  <a:schemeClr val="tx2"/>
                </a:solidFill>
                <a:latin typeface="Gill Sans Light" panose="020B0302020104020203" pitchFamily="34" charset="-79"/>
                <a:cs typeface="Gill Sans Light" panose="020B0302020104020203" pitchFamily="34" charset="-79"/>
              </a:rPr>
              <a:t> </a:t>
            </a:r>
            <a:r>
              <a:rPr lang="en-US" sz="1687" dirty="0" err="1">
                <a:solidFill>
                  <a:schemeClr val="tx2"/>
                </a:solidFill>
                <a:latin typeface="Gill Sans Light" panose="020B0302020104020203" pitchFamily="34" charset="-79"/>
                <a:cs typeface="Gill Sans Light" panose="020B0302020104020203" pitchFamily="34" charset="-79"/>
              </a:rPr>
              <a:t>yayın</a:t>
            </a:r>
            <a:r>
              <a:rPr lang="en-US" sz="1687" dirty="0">
                <a:solidFill>
                  <a:schemeClr val="tx2"/>
                </a:solidFill>
                <a:latin typeface="Gill Sans Light" panose="020B0302020104020203" pitchFamily="34" charset="-79"/>
                <a:cs typeface="Gill Sans Light" panose="020B0302020104020203" pitchFamily="34" charset="-79"/>
              </a:rPr>
              <a:t> </a:t>
            </a:r>
            <a:r>
              <a:rPr lang="en-US" sz="1687" dirty="0" err="1">
                <a:solidFill>
                  <a:schemeClr val="tx2"/>
                </a:solidFill>
                <a:latin typeface="Gill Sans Light" panose="020B0302020104020203" pitchFamily="34" charset="-79"/>
                <a:cs typeface="Gill Sans Light" panose="020B0302020104020203" pitchFamily="34" charset="-79"/>
              </a:rPr>
              <a:t>yapma</a:t>
            </a:r>
            <a:r>
              <a:rPr lang="en-US" sz="1687" dirty="0">
                <a:solidFill>
                  <a:schemeClr val="tx2"/>
                </a:solidFill>
                <a:latin typeface="Gill Sans Light" panose="020B0302020104020203" pitchFamily="34" charset="-79"/>
                <a:cs typeface="Gill Sans Light" panose="020B0302020104020203" pitchFamily="34" charset="-79"/>
              </a:rPr>
              <a:t> </a:t>
            </a:r>
            <a:r>
              <a:rPr lang="en-US" sz="1687" dirty="0" err="1">
                <a:solidFill>
                  <a:schemeClr val="tx2"/>
                </a:solidFill>
                <a:latin typeface="Gill Sans Light" panose="020B0302020104020203" pitchFamily="34" charset="-79"/>
                <a:cs typeface="Gill Sans Light" panose="020B0302020104020203" pitchFamily="34" charset="-79"/>
              </a:rPr>
              <a:t>oranı</a:t>
            </a:r>
            <a:r>
              <a:rPr lang="en-US" sz="1687" dirty="0">
                <a:solidFill>
                  <a:schemeClr val="tx2"/>
                </a:solidFill>
                <a:latin typeface="Gill Sans Light" panose="020B0302020104020203" pitchFamily="34" charset="-79"/>
                <a:cs typeface="Gill Sans Light" panose="020B0302020104020203" pitchFamily="34" charset="-79"/>
              </a:rPr>
              <a:t> </a:t>
            </a:r>
            <a:endParaRPr sz="1687" dirty="0">
              <a:solidFill>
                <a:schemeClr val="tx2"/>
              </a:solidFill>
              <a:latin typeface="Gill Sans Light" panose="020B0302020104020203" pitchFamily="34" charset="-79"/>
              <a:cs typeface="Gill Sans Light" panose="020B0302020104020203" pitchFamily="34" charset="-79"/>
            </a:endParaRPr>
          </a:p>
        </p:txBody>
      </p:sp>
      <p:pic>
        <p:nvPicPr>
          <p:cNvPr id="5" name="Resim 4"/>
          <p:cNvPicPr>
            <a:picLocks noChangeAspect="1"/>
          </p:cNvPicPr>
          <p:nvPr/>
        </p:nvPicPr>
        <p:blipFill>
          <a:blip r:embed="rId2"/>
          <a:stretch>
            <a:fillRect/>
          </a:stretch>
        </p:blipFill>
        <p:spPr>
          <a:xfrm>
            <a:off x="2876339" y="2101861"/>
            <a:ext cx="6902130" cy="1470033"/>
          </a:xfrm>
          <a:prstGeom prst="rect">
            <a:avLst/>
          </a:prstGeom>
        </p:spPr>
      </p:pic>
      <p:pic>
        <p:nvPicPr>
          <p:cNvPr id="6" name="Resim 5"/>
          <p:cNvPicPr>
            <a:picLocks noChangeAspect="1"/>
          </p:cNvPicPr>
          <p:nvPr/>
        </p:nvPicPr>
        <p:blipFill>
          <a:blip r:embed="rId3"/>
          <a:stretch>
            <a:fillRect/>
          </a:stretch>
        </p:blipFill>
        <p:spPr>
          <a:xfrm>
            <a:off x="2670963" y="4215419"/>
            <a:ext cx="7838892" cy="1628781"/>
          </a:xfrm>
          <a:prstGeom prst="rect">
            <a:avLst/>
          </a:prstGeom>
        </p:spPr>
      </p:pic>
      <p:sp>
        <p:nvSpPr>
          <p:cNvPr id="9" name="Rectangle 8">
            <a:extLst>
              <a:ext uri="{FF2B5EF4-FFF2-40B4-BE49-F238E27FC236}">
                <a16:creationId xmlns:a16="http://schemas.microsoft.com/office/drawing/2014/main" id="{447F95FA-7204-1642-BAF1-1713579A72FB}"/>
              </a:ext>
            </a:extLst>
          </p:cNvPr>
          <p:cNvSpPr/>
          <p:nvPr/>
        </p:nvSpPr>
        <p:spPr>
          <a:xfrm>
            <a:off x="7647061" y="319972"/>
            <a:ext cx="1869230" cy="438582"/>
          </a:xfrm>
          <a:prstGeom prst="rect">
            <a:avLst/>
          </a:prstGeom>
        </p:spPr>
        <p:txBody>
          <a:bodyPr wrap="none">
            <a:spAutoFit/>
          </a:bodyPr>
          <a:lstStyle/>
          <a:p>
            <a:r>
              <a:rPr lang="tr-TR" sz="2250" b="1" dirty="0">
                <a:solidFill>
                  <a:schemeClr val="bg1"/>
                </a:solidFill>
                <a:latin typeface="+mj-lt"/>
              </a:rPr>
              <a:t>A. ARAŞTIRMA</a:t>
            </a:r>
            <a:endParaRPr lang="tr-TR" sz="2250" dirty="0">
              <a:solidFill>
                <a:schemeClr val="bg1"/>
              </a:solidFill>
              <a:latin typeface="+mj-lt"/>
            </a:endParaRPr>
          </a:p>
        </p:txBody>
      </p:sp>
      <p:sp>
        <p:nvSpPr>
          <p:cNvPr id="12" name="Rectangle 11">
            <a:extLst>
              <a:ext uri="{FF2B5EF4-FFF2-40B4-BE49-F238E27FC236}">
                <a16:creationId xmlns:a16="http://schemas.microsoft.com/office/drawing/2014/main" id="{1CF405C2-E494-714B-8F43-0B802408CF8A}"/>
              </a:ext>
            </a:extLst>
          </p:cNvPr>
          <p:cNvSpPr/>
          <p:nvPr/>
        </p:nvSpPr>
        <p:spPr>
          <a:xfrm>
            <a:off x="7647061" y="319972"/>
            <a:ext cx="1869230" cy="438582"/>
          </a:xfrm>
          <a:prstGeom prst="rect">
            <a:avLst/>
          </a:prstGeom>
        </p:spPr>
        <p:txBody>
          <a:bodyPr wrap="none">
            <a:spAutoFit/>
          </a:bodyPr>
          <a:lstStyle/>
          <a:p>
            <a:r>
              <a:rPr lang="tr-TR" sz="2250" b="1" dirty="0">
                <a:solidFill>
                  <a:schemeClr val="bg1"/>
                </a:solidFill>
                <a:latin typeface="+mj-lt"/>
              </a:rPr>
              <a:t>A. ARAŞTIRMA</a:t>
            </a:r>
            <a:endParaRPr lang="tr-TR" sz="2250" dirty="0">
              <a:solidFill>
                <a:schemeClr val="bg1"/>
              </a:solidFill>
              <a:latin typeface="+mj-lt"/>
            </a:endParaRPr>
          </a:p>
        </p:txBody>
      </p:sp>
      <p:grpSp>
        <p:nvGrpSpPr>
          <p:cNvPr id="14" name="Group 13">
            <a:extLst>
              <a:ext uri="{FF2B5EF4-FFF2-40B4-BE49-F238E27FC236}">
                <a16:creationId xmlns:a16="http://schemas.microsoft.com/office/drawing/2014/main" id="{5BA165E1-1C9C-FA44-855A-01FB7E2E1FD2}"/>
              </a:ext>
            </a:extLst>
          </p:cNvPr>
          <p:cNvGrpSpPr/>
          <p:nvPr/>
        </p:nvGrpSpPr>
        <p:grpSpPr>
          <a:xfrm rot="5400000">
            <a:off x="973667" y="2665711"/>
            <a:ext cx="835313" cy="810000"/>
            <a:chOff x="8695318" y="292101"/>
            <a:chExt cx="1032881" cy="1028699"/>
          </a:xfrm>
        </p:grpSpPr>
        <p:pic>
          <p:nvPicPr>
            <p:cNvPr id="15" name="Picture 14">
              <a:extLst>
                <a:ext uri="{FF2B5EF4-FFF2-40B4-BE49-F238E27FC236}">
                  <a16:creationId xmlns:a16="http://schemas.microsoft.com/office/drawing/2014/main" id="{C6C25507-631A-9F49-91E9-8A07059D196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16" name="Rectangle 15">
              <a:extLst>
                <a:ext uri="{FF2B5EF4-FFF2-40B4-BE49-F238E27FC236}">
                  <a16:creationId xmlns:a16="http://schemas.microsoft.com/office/drawing/2014/main" id="{96CA7FF3-0239-214C-A89E-9AC01CB6F072}"/>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7" name="Rectangle 16">
              <a:extLst>
                <a:ext uri="{FF2B5EF4-FFF2-40B4-BE49-F238E27FC236}">
                  <a16:creationId xmlns:a16="http://schemas.microsoft.com/office/drawing/2014/main" id="{D3782C54-FE10-FA46-9941-BF6AF2892104}"/>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8" name="Rectangle 17">
              <a:extLst>
                <a:ext uri="{FF2B5EF4-FFF2-40B4-BE49-F238E27FC236}">
                  <a16:creationId xmlns:a16="http://schemas.microsoft.com/office/drawing/2014/main" id="{401430D5-1FD7-344E-A6F4-59828D105268}"/>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20" name="Rectangle 19">
              <a:extLst>
                <a:ext uri="{FF2B5EF4-FFF2-40B4-BE49-F238E27FC236}">
                  <a16:creationId xmlns:a16="http://schemas.microsoft.com/office/drawing/2014/main" id="{776DFEC6-FBB0-4142-B080-92D080DA6C47}"/>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sp>
        <p:nvSpPr>
          <p:cNvPr id="22" name="TextBox 21">
            <a:extLst>
              <a:ext uri="{FF2B5EF4-FFF2-40B4-BE49-F238E27FC236}">
                <a16:creationId xmlns:a16="http://schemas.microsoft.com/office/drawing/2014/main" id="{78D3AAB8-E6AF-E94E-B39E-88A8D361066D}"/>
              </a:ext>
            </a:extLst>
          </p:cNvPr>
          <p:cNvSpPr txBox="1"/>
          <p:nvPr/>
        </p:nvSpPr>
        <p:spPr>
          <a:xfrm>
            <a:off x="1116904" y="1997532"/>
            <a:ext cx="577125" cy="611706"/>
          </a:xfrm>
          <a:prstGeom prst="rect">
            <a:avLst/>
          </a:prstGeom>
          <a:solidFill>
            <a:srgbClr val="C00000"/>
          </a:solidFill>
        </p:spPr>
        <p:txBody>
          <a:bodyPr wrap="square" rtlCol="0">
            <a:spAutoFit/>
          </a:bodyPr>
          <a:lstStyle/>
          <a:p>
            <a:r>
              <a:rPr lang="en-US" sz="3375" dirty="0">
                <a:solidFill>
                  <a:schemeClr val="bg1"/>
                </a:solidFill>
              </a:rPr>
              <a:t> K</a:t>
            </a:r>
          </a:p>
        </p:txBody>
      </p:sp>
      <p:pic>
        <p:nvPicPr>
          <p:cNvPr id="23" name="Picture 22">
            <a:extLst>
              <a:ext uri="{FF2B5EF4-FFF2-40B4-BE49-F238E27FC236}">
                <a16:creationId xmlns:a16="http://schemas.microsoft.com/office/drawing/2014/main" id="{0F66251D-0FA7-A040-95CB-E1BA0B35E0D7}"/>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102907" y="3604729"/>
            <a:ext cx="605119" cy="416018"/>
          </a:xfrm>
          <a:prstGeom prst="rect">
            <a:avLst/>
          </a:prstGeom>
        </p:spPr>
      </p:pic>
      <p:sp>
        <p:nvSpPr>
          <p:cNvPr id="19" name="Dikdörtgen 7">
            <a:extLst>
              <a:ext uri="{FF2B5EF4-FFF2-40B4-BE49-F238E27FC236}">
                <a16:creationId xmlns:a16="http://schemas.microsoft.com/office/drawing/2014/main" id="{1078F981-3F0F-6740-876D-0F10FE0B9DDB}"/>
              </a:ext>
            </a:extLst>
          </p:cNvPr>
          <p:cNvSpPr>
            <a:spLocks noChangeArrowheads="1"/>
          </p:cNvSpPr>
          <p:nvPr/>
        </p:nvSpPr>
        <p:spPr bwMode="auto">
          <a:xfrm>
            <a:off x="-1" y="34861"/>
            <a:ext cx="12192001" cy="1708032"/>
          </a:xfrm>
          <a:prstGeom prst="rect">
            <a:avLst/>
          </a:prstGeom>
          <a:blipFill dpi="0" rotWithShape="0">
            <a:blip r:embed="rId6"/>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26" name="Resim 8">
            <a:extLst>
              <a:ext uri="{FF2B5EF4-FFF2-40B4-BE49-F238E27FC236}">
                <a16:creationId xmlns:a16="http://schemas.microsoft.com/office/drawing/2014/main" id="{66463867-0FC4-1E45-A5F3-3B5FCE561610}"/>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8336" y="319907"/>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CD58A8BD-E68E-C745-987B-AFD8EE3150AC}"/>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278695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heel(1)">
                                      <p:cBhvr>
                                        <p:cTn id="14" dur="2000"/>
                                        <p:tgtEl>
                                          <p:spTgt spid="40"/>
                                        </p:tgtEl>
                                      </p:cBhvr>
                                    </p:animEffec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 name="Shape 1348"/>
          <p:cNvSpPr/>
          <p:nvPr/>
        </p:nvSpPr>
        <p:spPr>
          <a:xfrm>
            <a:off x="3103004" y="1876585"/>
            <a:ext cx="8604354" cy="373628"/>
          </a:xfrm>
          <a:prstGeom prst="rect">
            <a:avLst/>
          </a:prstGeom>
          <a:ln w="12700">
            <a:miter lim="400000"/>
          </a:ln>
          <a:extLst>
            <a:ext uri="{C572A759-6A51-4108-AA02-DFA0A04FC94B}">
              <ma14:wrappingTextBoxFlag xmlns:ma14="http://schemas.microsoft.com/office/mac/drawingml/2011/main" xmlns="" val="1"/>
            </a:ext>
          </a:extLst>
        </p:spPr>
        <p:txBody>
          <a:bodyPr lIns="32146" rIns="32146">
            <a:spAutoFit/>
          </a:bodyPr>
          <a:lstStyle>
            <a:lvl1pPr algn="ctr" defTabSz="1300489">
              <a:defRPr sz="2600">
                <a:solidFill>
                  <a:srgbClr val="53565A"/>
                </a:solidFill>
                <a:latin typeface="Roboto"/>
                <a:ea typeface="Roboto"/>
                <a:cs typeface="Roboto"/>
                <a:sym typeface="Roboto"/>
              </a:defRPr>
            </a:lvl1pPr>
          </a:lstStyle>
          <a:p>
            <a:pPr algn="l"/>
            <a:r>
              <a:rPr sz="1828" dirty="0" err="1">
                <a:latin typeface="Gill Sans Light" panose="020B0302020104020203" pitchFamily="34" charset="-79"/>
                <a:cs typeface="Gill Sans Light" panose="020B0302020104020203" pitchFamily="34" charset="-79"/>
              </a:rPr>
              <a:t>Uluslararası</a:t>
            </a:r>
            <a:r>
              <a:rPr sz="1828" dirty="0">
                <a:latin typeface="Gill Sans Light" panose="020B0302020104020203" pitchFamily="34" charset="-79"/>
                <a:cs typeface="Gill Sans Light" panose="020B0302020104020203" pitchFamily="34" charset="-79"/>
              </a:rPr>
              <a:t> </a:t>
            </a:r>
            <a:r>
              <a:rPr sz="1828" dirty="0" err="1">
                <a:latin typeface="Gill Sans Light" panose="020B0302020104020203" pitchFamily="34" charset="-79"/>
                <a:cs typeface="Gill Sans Light" panose="020B0302020104020203" pitchFamily="34" charset="-79"/>
              </a:rPr>
              <a:t>İşbirliği</a:t>
            </a:r>
            <a:r>
              <a:rPr sz="1828" dirty="0">
                <a:latin typeface="Gill Sans Light" panose="020B0302020104020203" pitchFamily="34" charset="-79"/>
                <a:cs typeface="Gill Sans Light" panose="020B0302020104020203" pitchFamily="34" charset="-79"/>
              </a:rPr>
              <a:t>​ (</a:t>
            </a:r>
            <a:r>
              <a:rPr sz="1828" dirty="0" err="1">
                <a:latin typeface="Gill Sans Light" panose="020B0302020104020203" pitchFamily="34" charset="-79"/>
                <a:cs typeface="Gill Sans Light" panose="020B0302020104020203" pitchFamily="34" charset="-79"/>
              </a:rPr>
              <a:t>Ortak</a:t>
            </a:r>
            <a:r>
              <a:rPr sz="1828" dirty="0">
                <a:latin typeface="Gill Sans Light" panose="020B0302020104020203" pitchFamily="34" charset="-79"/>
                <a:cs typeface="Gill Sans Light" panose="020B0302020104020203" pitchFamily="34" charset="-79"/>
              </a:rPr>
              <a:t> </a:t>
            </a:r>
            <a:r>
              <a:rPr sz="1828" dirty="0" err="1">
                <a:latin typeface="Gill Sans Light" panose="020B0302020104020203" pitchFamily="34" charset="-79"/>
                <a:cs typeface="Gill Sans Light" panose="020B0302020104020203" pitchFamily="34" charset="-79"/>
              </a:rPr>
              <a:t>yazarlı</a:t>
            </a:r>
            <a:r>
              <a:rPr sz="1828" dirty="0">
                <a:latin typeface="Gill Sans Light" panose="020B0302020104020203" pitchFamily="34" charset="-79"/>
                <a:cs typeface="Gill Sans Light" panose="020B0302020104020203" pitchFamily="34" charset="-79"/>
              </a:rPr>
              <a:t> </a:t>
            </a:r>
            <a:r>
              <a:rPr sz="1828" dirty="0" err="1">
                <a:latin typeface="Gill Sans Light" panose="020B0302020104020203" pitchFamily="34" charset="-79"/>
                <a:cs typeface="Gill Sans Light" panose="020B0302020104020203" pitchFamily="34" charset="-79"/>
              </a:rPr>
              <a:t>makaleler</a:t>
            </a:r>
            <a:r>
              <a:rPr sz="1828" dirty="0">
                <a:latin typeface="Gill Sans Light" panose="020B0302020104020203" pitchFamily="34" charset="-79"/>
                <a:cs typeface="Gill Sans Light" panose="020B0302020104020203" pitchFamily="34" charset="-79"/>
              </a:rPr>
              <a:t>)​</a:t>
            </a:r>
          </a:p>
        </p:txBody>
      </p:sp>
      <p:pic>
        <p:nvPicPr>
          <p:cNvPr id="3" name="Resim 2"/>
          <p:cNvPicPr>
            <a:picLocks noChangeAspect="1"/>
          </p:cNvPicPr>
          <p:nvPr/>
        </p:nvPicPr>
        <p:blipFill>
          <a:blip r:embed="rId2"/>
          <a:stretch>
            <a:fillRect/>
          </a:stretch>
        </p:blipFill>
        <p:spPr>
          <a:xfrm>
            <a:off x="3017321" y="2159268"/>
            <a:ext cx="7213120" cy="1484870"/>
          </a:xfrm>
          <a:prstGeom prst="rect">
            <a:avLst/>
          </a:prstGeom>
        </p:spPr>
      </p:pic>
      <p:sp>
        <p:nvSpPr>
          <p:cNvPr id="34" name="Shape 1348"/>
          <p:cNvSpPr/>
          <p:nvPr/>
        </p:nvSpPr>
        <p:spPr>
          <a:xfrm>
            <a:off x="2998055" y="3593617"/>
            <a:ext cx="9144000" cy="373628"/>
          </a:xfrm>
          <a:prstGeom prst="rect">
            <a:avLst/>
          </a:prstGeom>
          <a:ln w="12700">
            <a:miter lim="400000"/>
          </a:ln>
          <a:extLst>
            <a:ext uri="{C572A759-6A51-4108-AA02-DFA0A04FC94B}">
              <ma14:wrappingTextBoxFlag xmlns:ma14="http://schemas.microsoft.com/office/mac/drawingml/2011/main" xmlns="" val="1"/>
            </a:ext>
          </a:extLst>
        </p:spPr>
        <p:txBody>
          <a:bodyPr wrap="square" lIns="32146" rIns="32146">
            <a:spAutoFit/>
          </a:bodyPr>
          <a:lstStyle>
            <a:lvl1pPr algn="ctr" defTabSz="1300489">
              <a:defRPr sz="2600">
                <a:solidFill>
                  <a:srgbClr val="53565A"/>
                </a:solidFill>
                <a:latin typeface="Roboto"/>
                <a:ea typeface="Roboto"/>
                <a:cs typeface="Roboto"/>
                <a:sym typeface="Roboto"/>
              </a:defRPr>
            </a:lvl1pPr>
          </a:lstStyle>
          <a:p>
            <a:pPr algn="l"/>
            <a:r>
              <a:rPr lang="tr-TR" sz="1828" dirty="0">
                <a:latin typeface="Gill Sans Light" panose="020B0302020104020203" pitchFamily="34" charset="-79"/>
                <a:cs typeface="Gill Sans Light" panose="020B0302020104020203" pitchFamily="34" charset="-79"/>
              </a:rPr>
              <a:t>Üniversite - Sanayi</a:t>
            </a:r>
            <a:r>
              <a:rPr sz="1828" dirty="0">
                <a:latin typeface="Gill Sans Light" panose="020B0302020104020203" pitchFamily="34" charset="-79"/>
                <a:cs typeface="Gill Sans Light" panose="020B0302020104020203" pitchFamily="34" charset="-79"/>
              </a:rPr>
              <a:t> </a:t>
            </a:r>
            <a:r>
              <a:rPr sz="1828" dirty="0" err="1">
                <a:latin typeface="Gill Sans Light" panose="020B0302020104020203" pitchFamily="34" charset="-79"/>
                <a:cs typeface="Gill Sans Light" panose="020B0302020104020203" pitchFamily="34" charset="-79"/>
              </a:rPr>
              <a:t>İşbirli</a:t>
            </a:r>
            <a:r>
              <a:rPr lang="tr-TR" sz="1828" dirty="0" err="1">
                <a:latin typeface="Gill Sans Light" panose="020B0302020104020203" pitchFamily="34" charset="-79"/>
                <a:cs typeface="Gill Sans Light" panose="020B0302020104020203" pitchFamily="34" charset="-79"/>
              </a:rPr>
              <a:t>ği</a:t>
            </a:r>
            <a:r>
              <a:rPr sz="1828" b="1" dirty="0"/>
              <a:t>​</a:t>
            </a:r>
          </a:p>
        </p:txBody>
      </p:sp>
      <p:sp>
        <p:nvSpPr>
          <p:cNvPr id="43" name="Metin kutusu 42"/>
          <p:cNvSpPr txBox="1"/>
          <p:nvPr/>
        </p:nvSpPr>
        <p:spPr>
          <a:xfrm>
            <a:off x="1535594" y="6523644"/>
            <a:ext cx="1310454" cy="367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2146" tIns="32146" rIns="32146" bIns="32146" numCol="1" spcCol="38100" rtlCol="0" anchor="t">
            <a:spAutoFit/>
          </a:bodyPr>
          <a:lstStyle/>
          <a:p>
            <a:pPr algn="ctr" defTabSz="642915" hangingPunct="0"/>
            <a:r>
              <a:rPr lang="tr-TR" sz="984" dirty="0"/>
              <a:t>Kaynak: </a:t>
            </a:r>
            <a:r>
              <a:rPr lang="tr-TR" sz="984" dirty="0" err="1"/>
              <a:t>Elsevier</a:t>
            </a:r>
            <a:r>
              <a:rPr lang="tr-TR" sz="984" dirty="0"/>
              <a:t> / </a:t>
            </a:r>
            <a:r>
              <a:rPr lang="tr-TR" sz="984" dirty="0" err="1"/>
              <a:t>Scival</a:t>
            </a:r>
            <a:endParaRPr lang="tr-TR" sz="984" dirty="0"/>
          </a:p>
          <a:p>
            <a:pPr algn="ctr" defTabSz="642915" hangingPunct="0"/>
            <a:r>
              <a:rPr lang="tr-TR" sz="984" dirty="0">
                <a:solidFill>
                  <a:srgbClr val="808080"/>
                </a:solidFill>
                <a:latin typeface="Gill Sans"/>
                <a:ea typeface="Gill Sans"/>
                <a:cs typeface="Gill Sans"/>
                <a:sym typeface="Gill Sans"/>
              </a:rPr>
              <a:t>21.09.2022 tarihli veriler</a:t>
            </a:r>
            <a:endParaRPr lang="tr-TR" sz="3023" dirty="0">
              <a:solidFill>
                <a:srgbClr val="808080"/>
              </a:solidFill>
              <a:latin typeface="Gill Sans"/>
              <a:ea typeface="Gill Sans"/>
              <a:cs typeface="Gill Sans"/>
              <a:sym typeface="Gill Sans"/>
            </a:endParaRPr>
          </a:p>
        </p:txBody>
      </p:sp>
      <p:pic>
        <p:nvPicPr>
          <p:cNvPr id="4" name="Resim 3"/>
          <p:cNvPicPr>
            <a:picLocks noChangeAspect="1"/>
          </p:cNvPicPr>
          <p:nvPr/>
        </p:nvPicPr>
        <p:blipFill>
          <a:blip r:embed="rId3"/>
          <a:stretch>
            <a:fillRect/>
          </a:stretch>
        </p:blipFill>
        <p:spPr>
          <a:xfrm>
            <a:off x="2998055" y="4323580"/>
            <a:ext cx="7710356" cy="1880547"/>
          </a:xfrm>
          <a:prstGeom prst="rect">
            <a:avLst/>
          </a:prstGeom>
        </p:spPr>
      </p:pic>
      <p:sp>
        <p:nvSpPr>
          <p:cNvPr id="9" name="Rectangle 8">
            <a:extLst>
              <a:ext uri="{FF2B5EF4-FFF2-40B4-BE49-F238E27FC236}">
                <a16:creationId xmlns:a16="http://schemas.microsoft.com/office/drawing/2014/main" id="{18B8E9E9-B9B6-4441-9046-74AB76A27319}"/>
              </a:ext>
            </a:extLst>
          </p:cNvPr>
          <p:cNvSpPr/>
          <p:nvPr/>
        </p:nvSpPr>
        <p:spPr>
          <a:xfrm>
            <a:off x="7647061" y="319972"/>
            <a:ext cx="1869230" cy="438582"/>
          </a:xfrm>
          <a:prstGeom prst="rect">
            <a:avLst/>
          </a:prstGeom>
        </p:spPr>
        <p:txBody>
          <a:bodyPr wrap="none">
            <a:spAutoFit/>
          </a:bodyPr>
          <a:lstStyle/>
          <a:p>
            <a:r>
              <a:rPr lang="tr-TR" sz="2250" b="1" dirty="0">
                <a:solidFill>
                  <a:schemeClr val="bg1"/>
                </a:solidFill>
                <a:latin typeface="+mj-lt"/>
              </a:rPr>
              <a:t>A. ARAŞTIRMA</a:t>
            </a:r>
            <a:endParaRPr lang="tr-TR" sz="2250" dirty="0">
              <a:solidFill>
                <a:schemeClr val="bg1"/>
              </a:solidFill>
              <a:latin typeface="+mj-lt"/>
            </a:endParaRPr>
          </a:p>
        </p:txBody>
      </p:sp>
      <p:grpSp>
        <p:nvGrpSpPr>
          <p:cNvPr id="11" name="Group 10">
            <a:extLst>
              <a:ext uri="{FF2B5EF4-FFF2-40B4-BE49-F238E27FC236}">
                <a16:creationId xmlns:a16="http://schemas.microsoft.com/office/drawing/2014/main" id="{FDAA7576-53BE-F444-9044-B0560997DDC6}"/>
              </a:ext>
            </a:extLst>
          </p:cNvPr>
          <p:cNvGrpSpPr/>
          <p:nvPr/>
        </p:nvGrpSpPr>
        <p:grpSpPr>
          <a:xfrm rot="5400000">
            <a:off x="1081043" y="2579306"/>
            <a:ext cx="835313" cy="810000"/>
            <a:chOff x="8695318" y="292101"/>
            <a:chExt cx="1032881" cy="1028699"/>
          </a:xfrm>
        </p:grpSpPr>
        <p:pic>
          <p:nvPicPr>
            <p:cNvPr id="12" name="Picture 11">
              <a:extLst>
                <a:ext uri="{FF2B5EF4-FFF2-40B4-BE49-F238E27FC236}">
                  <a16:creationId xmlns:a16="http://schemas.microsoft.com/office/drawing/2014/main" id="{3CAFAC93-D1EF-F040-8997-67017342B6E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13" name="Rectangle 12">
              <a:extLst>
                <a:ext uri="{FF2B5EF4-FFF2-40B4-BE49-F238E27FC236}">
                  <a16:creationId xmlns:a16="http://schemas.microsoft.com/office/drawing/2014/main" id="{AA699D1D-D6BF-0E41-8D5C-022F92C4EEB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4" name="Rectangle 13">
              <a:extLst>
                <a:ext uri="{FF2B5EF4-FFF2-40B4-BE49-F238E27FC236}">
                  <a16:creationId xmlns:a16="http://schemas.microsoft.com/office/drawing/2014/main" id="{693139B0-C493-154B-B910-66690DBF9A7C}"/>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5" name="Rectangle 14">
              <a:extLst>
                <a:ext uri="{FF2B5EF4-FFF2-40B4-BE49-F238E27FC236}">
                  <a16:creationId xmlns:a16="http://schemas.microsoft.com/office/drawing/2014/main" id="{06422957-255B-6947-8D82-AE570A4658D1}"/>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6" name="Rectangle 15">
              <a:extLst>
                <a:ext uri="{FF2B5EF4-FFF2-40B4-BE49-F238E27FC236}">
                  <a16:creationId xmlns:a16="http://schemas.microsoft.com/office/drawing/2014/main" id="{61E0A9AF-7E23-AC4A-A55D-8BC8EE344729}"/>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sp>
        <p:nvSpPr>
          <p:cNvPr id="17" name="TextBox 16">
            <a:extLst>
              <a:ext uri="{FF2B5EF4-FFF2-40B4-BE49-F238E27FC236}">
                <a16:creationId xmlns:a16="http://schemas.microsoft.com/office/drawing/2014/main" id="{27B2CC5F-3308-7A4C-8C31-616720B27642}"/>
              </a:ext>
            </a:extLst>
          </p:cNvPr>
          <p:cNvSpPr txBox="1"/>
          <p:nvPr/>
        </p:nvSpPr>
        <p:spPr>
          <a:xfrm>
            <a:off x="1221626" y="1949694"/>
            <a:ext cx="577125" cy="611706"/>
          </a:xfrm>
          <a:prstGeom prst="rect">
            <a:avLst/>
          </a:prstGeom>
          <a:solidFill>
            <a:srgbClr val="C00000"/>
          </a:solidFill>
        </p:spPr>
        <p:txBody>
          <a:bodyPr wrap="square" rtlCol="0">
            <a:spAutoFit/>
          </a:bodyPr>
          <a:lstStyle/>
          <a:p>
            <a:r>
              <a:rPr lang="en-US" sz="3375" dirty="0">
                <a:solidFill>
                  <a:schemeClr val="bg1"/>
                </a:solidFill>
              </a:rPr>
              <a:t> K</a:t>
            </a:r>
          </a:p>
        </p:txBody>
      </p:sp>
      <p:pic>
        <p:nvPicPr>
          <p:cNvPr id="18" name="Picture 17">
            <a:extLst>
              <a:ext uri="{FF2B5EF4-FFF2-40B4-BE49-F238E27FC236}">
                <a16:creationId xmlns:a16="http://schemas.microsoft.com/office/drawing/2014/main" id="{9A76ECFE-BBD1-9A48-A7B5-0F71AD515843}"/>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215692" y="3644138"/>
            <a:ext cx="605119" cy="416018"/>
          </a:xfrm>
          <a:prstGeom prst="rect">
            <a:avLst/>
          </a:prstGeom>
        </p:spPr>
      </p:pic>
      <p:sp>
        <p:nvSpPr>
          <p:cNvPr id="19" name="Dikdörtgen 7">
            <a:extLst>
              <a:ext uri="{FF2B5EF4-FFF2-40B4-BE49-F238E27FC236}">
                <a16:creationId xmlns:a16="http://schemas.microsoft.com/office/drawing/2014/main" id="{4A183EE4-E5C2-F74B-AB59-07AE171170D0}"/>
              </a:ext>
            </a:extLst>
          </p:cNvPr>
          <p:cNvSpPr>
            <a:spLocks noChangeArrowheads="1"/>
          </p:cNvSpPr>
          <p:nvPr/>
        </p:nvSpPr>
        <p:spPr bwMode="auto">
          <a:xfrm>
            <a:off x="-1" y="34861"/>
            <a:ext cx="12192001" cy="1708032"/>
          </a:xfrm>
          <a:prstGeom prst="rect">
            <a:avLst/>
          </a:prstGeom>
          <a:blipFill dpi="0" rotWithShape="0">
            <a:blip r:embed="rId6"/>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21" name="Resim 8">
            <a:extLst>
              <a:ext uri="{FF2B5EF4-FFF2-40B4-BE49-F238E27FC236}">
                <a16:creationId xmlns:a16="http://schemas.microsoft.com/office/drawing/2014/main" id="{FA8F9A49-56F6-C743-8A93-1FC9F22C6C57}"/>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8336" y="319907"/>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0D7C67A4-B0C9-164F-A1BA-735FE7CCF999}"/>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239018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48"/>
                                        </p:tgtEl>
                                        <p:attrNameLst>
                                          <p:attrName>style.visibility</p:attrName>
                                        </p:attrNameLst>
                                      </p:cBhvr>
                                      <p:to>
                                        <p:strVal val="visible"/>
                                      </p:to>
                                    </p:set>
                                    <p:animEffect transition="in" filter="fade">
                                      <p:cBhvr>
                                        <p:cTn id="7" dur="1000"/>
                                        <p:tgtEl>
                                          <p:spTgt spid="1348"/>
                                        </p:tgtEl>
                                      </p:cBhvr>
                                    </p:animEffect>
                                    <p:anim calcmode="lin" valueType="num">
                                      <p:cBhvr>
                                        <p:cTn id="8" dur="1000" fill="hold"/>
                                        <p:tgtEl>
                                          <p:spTgt spid="1348"/>
                                        </p:tgtEl>
                                        <p:attrNameLst>
                                          <p:attrName>ppt_x</p:attrName>
                                        </p:attrNameLst>
                                      </p:cBhvr>
                                      <p:tavLst>
                                        <p:tav tm="0">
                                          <p:val>
                                            <p:strVal val="#ppt_x"/>
                                          </p:val>
                                        </p:tav>
                                        <p:tav tm="100000">
                                          <p:val>
                                            <p:strVal val="#ppt_x"/>
                                          </p:val>
                                        </p:tav>
                                      </p:tavLst>
                                    </p:anim>
                                    <p:anim calcmode="lin" valueType="num">
                                      <p:cBhvr>
                                        <p:cTn id="9" dur="1000" fill="hold"/>
                                        <p:tgtEl>
                                          <p:spTgt spid="134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 grpId="0" animBg="1"/>
      <p:bldP spid="34" grpId="0" animBg="1"/>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150076" y="1759785"/>
            <a:ext cx="5063812" cy="2307018"/>
          </a:xfrm>
          <a:prstGeom prst="rect">
            <a:avLst/>
          </a:prstGeom>
          <a:ln>
            <a:noFill/>
          </a:ln>
          <a:effectLst>
            <a:outerShdw blurRad="190500" algn="tl" rotWithShape="0">
              <a:srgbClr val="000000">
                <a:alpha val="70000"/>
              </a:srgbClr>
            </a:outerShdw>
          </a:effectLst>
        </p:spPr>
      </p:pic>
      <p:pic>
        <p:nvPicPr>
          <p:cNvPr id="4" name="Resim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12908" y="4138401"/>
            <a:ext cx="4428016" cy="2405744"/>
          </a:xfrm>
          <a:prstGeom prst="rect">
            <a:avLst/>
          </a:prstGeom>
        </p:spPr>
      </p:pic>
      <p:sp>
        <p:nvSpPr>
          <p:cNvPr id="6" name="Rectangle 5">
            <a:extLst>
              <a:ext uri="{FF2B5EF4-FFF2-40B4-BE49-F238E27FC236}">
                <a16:creationId xmlns:a16="http://schemas.microsoft.com/office/drawing/2014/main" id="{72764EB8-046B-5A49-A020-93240790ADDC}"/>
              </a:ext>
            </a:extLst>
          </p:cNvPr>
          <p:cNvSpPr/>
          <p:nvPr/>
        </p:nvSpPr>
        <p:spPr>
          <a:xfrm>
            <a:off x="7647061" y="319972"/>
            <a:ext cx="1869230" cy="438582"/>
          </a:xfrm>
          <a:prstGeom prst="rect">
            <a:avLst/>
          </a:prstGeom>
        </p:spPr>
        <p:txBody>
          <a:bodyPr wrap="none">
            <a:spAutoFit/>
          </a:bodyPr>
          <a:lstStyle/>
          <a:p>
            <a:r>
              <a:rPr lang="tr-TR" sz="2250" b="1" dirty="0">
                <a:solidFill>
                  <a:schemeClr val="bg1"/>
                </a:solidFill>
                <a:latin typeface="+mj-lt"/>
              </a:rPr>
              <a:t>A. ARAŞTIRMA</a:t>
            </a:r>
            <a:endParaRPr lang="tr-TR" sz="2250" dirty="0">
              <a:solidFill>
                <a:schemeClr val="bg1"/>
              </a:solidFill>
              <a:latin typeface="+mj-lt"/>
            </a:endParaRPr>
          </a:p>
        </p:txBody>
      </p:sp>
      <p:grpSp>
        <p:nvGrpSpPr>
          <p:cNvPr id="8" name="Group 7">
            <a:extLst>
              <a:ext uri="{FF2B5EF4-FFF2-40B4-BE49-F238E27FC236}">
                <a16:creationId xmlns:a16="http://schemas.microsoft.com/office/drawing/2014/main" id="{2D0FD0AA-366D-3E44-8670-9C9B53954DE4}"/>
              </a:ext>
            </a:extLst>
          </p:cNvPr>
          <p:cNvGrpSpPr/>
          <p:nvPr/>
        </p:nvGrpSpPr>
        <p:grpSpPr>
          <a:xfrm rot="5400000">
            <a:off x="778484" y="2657551"/>
            <a:ext cx="835313" cy="810000"/>
            <a:chOff x="8695318" y="292101"/>
            <a:chExt cx="1032881" cy="1028699"/>
          </a:xfrm>
        </p:grpSpPr>
        <p:pic>
          <p:nvPicPr>
            <p:cNvPr id="9" name="Picture 8">
              <a:extLst>
                <a:ext uri="{FF2B5EF4-FFF2-40B4-BE49-F238E27FC236}">
                  <a16:creationId xmlns:a16="http://schemas.microsoft.com/office/drawing/2014/main" id="{2135C4CC-7F7A-C642-AEB1-7ADA2DF73F98}"/>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10" name="Rectangle 9">
              <a:extLst>
                <a:ext uri="{FF2B5EF4-FFF2-40B4-BE49-F238E27FC236}">
                  <a16:creationId xmlns:a16="http://schemas.microsoft.com/office/drawing/2014/main" id="{DFB96909-D7CE-A449-9CC9-32C5C469608E}"/>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1" name="Rectangle 10">
              <a:extLst>
                <a:ext uri="{FF2B5EF4-FFF2-40B4-BE49-F238E27FC236}">
                  <a16:creationId xmlns:a16="http://schemas.microsoft.com/office/drawing/2014/main" id="{CFBD83C7-F4CE-5343-90C2-62DF3CCB66C3}"/>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2" name="Rectangle 11">
              <a:extLst>
                <a:ext uri="{FF2B5EF4-FFF2-40B4-BE49-F238E27FC236}">
                  <a16:creationId xmlns:a16="http://schemas.microsoft.com/office/drawing/2014/main" id="{15F5E397-30F2-DC4D-883A-2ED437BC8460}"/>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3" name="Rectangle 12">
              <a:extLst>
                <a:ext uri="{FF2B5EF4-FFF2-40B4-BE49-F238E27FC236}">
                  <a16:creationId xmlns:a16="http://schemas.microsoft.com/office/drawing/2014/main" id="{8133106C-1E1A-CF4D-868C-54ED1E5E6BDA}"/>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sp>
        <p:nvSpPr>
          <p:cNvPr id="14" name="TextBox 13">
            <a:extLst>
              <a:ext uri="{FF2B5EF4-FFF2-40B4-BE49-F238E27FC236}">
                <a16:creationId xmlns:a16="http://schemas.microsoft.com/office/drawing/2014/main" id="{4AD29B27-A90E-464D-BF3D-0B6410BA94CB}"/>
              </a:ext>
            </a:extLst>
          </p:cNvPr>
          <p:cNvSpPr txBox="1"/>
          <p:nvPr/>
        </p:nvSpPr>
        <p:spPr>
          <a:xfrm>
            <a:off x="919067" y="2027939"/>
            <a:ext cx="577125" cy="611706"/>
          </a:xfrm>
          <a:prstGeom prst="rect">
            <a:avLst/>
          </a:prstGeom>
          <a:solidFill>
            <a:srgbClr val="C00000"/>
          </a:solidFill>
        </p:spPr>
        <p:txBody>
          <a:bodyPr wrap="square" rtlCol="0">
            <a:spAutoFit/>
          </a:bodyPr>
          <a:lstStyle/>
          <a:p>
            <a:r>
              <a:rPr lang="en-US" sz="3375" dirty="0">
                <a:solidFill>
                  <a:schemeClr val="bg1"/>
                </a:solidFill>
              </a:rPr>
              <a:t> K</a:t>
            </a:r>
          </a:p>
        </p:txBody>
      </p:sp>
      <p:pic>
        <p:nvPicPr>
          <p:cNvPr id="15" name="Picture 14">
            <a:extLst>
              <a:ext uri="{FF2B5EF4-FFF2-40B4-BE49-F238E27FC236}">
                <a16:creationId xmlns:a16="http://schemas.microsoft.com/office/drawing/2014/main" id="{2FAD7464-351B-D44A-B9EB-78057E0BC5F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913133" y="3722383"/>
            <a:ext cx="605119" cy="416018"/>
          </a:xfrm>
          <a:prstGeom prst="rect">
            <a:avLst/>
          </a:prstGeom>
        </p:spPr>
      </p:pic>
      <p:sp>
        <p:nvSpPr>
          <p:cNvPr id="16" name="Dikdörtgen 7">
            <a:extLst>
              <a:ext uri="{FF2B5EF4-FFF2-40B4-BE49-F238E27FC236}">
                <a16:creationId xmlns:a16="http://schemas.microsoft.com/office/drawing/2014/main" id="{E2C81505-31F5-9841-AF15-E0591AFC6BA0}"/>
              </a:ext>
            </a:extLst>
          </p:cNvPr>
          <p:cNvSpPr>
            <a:spLocks noChangeArrowheads="1"/>
          </p:cNvSpPr>
          <p:nvPr/>
        </p:nvSpPr>
        <p:spPr bwMode="auto">
          <a:xfrm>
            <a:off x="-1" y="34861"/>
            <a:ext cx="12192001" cy="1708032"/>
          </a:xfrm>
          <a:prstGeom prst="rect">
            <a:avLst/>
          </a:prstGeom>
          <a:blipFill dpi="0" rotWithShape="0">
            <a:blip r:embed="rId6"/>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8" name="Resim 8">
            <a:extLst>
              <a:ext uri="{FF2B5EF4-FFF2-40B4-BE49-F238E27FC236}">
                <a16:creationId xmlns:a16="http://schemas.microsoft.com/office/drawing/2014/main" id="{12219030-401E-EF47-B8F0-9EE1375042CB}"/>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8336" y="319907"/>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E02A25AF-B08A-9041-97E3-FB054435D977}"/>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127670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rot="16200000">
            <a:off x="708563" y="3132433"/>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059685" y="1460056"/>
            <a:ext cx="9444078" cy="4801314"/>
          </a:xfrm>
          <a:prstGeom prst="rect">
            <a:avLst/>
          </a:prstGeom>
          <a:noFill/>
        </p:spPr>
        <p:txBody>
          <a:bodyPr wrap="square" rtlCol="0">
            <a:spAutoFit/>
          </a:bodyPr>
          <a:lstStyle/>
          <a:p>
            <a:pPr algn="just"/>
            <a:r>
              <a:rPr lang="tr-TR" b="1" dirty="0">
                <a:solidFill>
                  <a:schemeClr val="accent6"/>
                </a:solidFill>
              </a:rPr>
              <a:t>S.1.</a:t>
            </a:r>
            <a:r>
              <a:rPr lang="tr-TR" dirty="0">
                <a:solidFill>
                  <a:schemeClr val="accent6"/>
                </a:solidFill>
              </a:rPr>
              <a:t> İYTE Rektörlüğü tarafından Ar-Ge amaçlı kullanmak üzere;</a:t>
            </a:r>
          </a:p>
          <a:p>
            <a:pPr algn="just"/>
            <a:endParaRPr lang="tr-TR" dirty="0">
              <a:solidFill>
                <a:schemeClr val="accent6"/>
              </a:solidFill>
            </a:endParaRPr>
          </a:p>
          <a:p>
            <a:pPr algn="just"/>
            <a:r>
              <a:rPr lang="tr-TR" dirty="0">
                <a:solidFill>
                  <a:schemeClr val="accent6"/>
                </a:solidFill>
              </a:rPr>
              <a:t>Enstitümüzde her fakültede en fazla sayıda yayın yapan üç öğretim üyesine, en iyi ders tasarlayan ve veren öğretim üyelerimize, TÜBİTAK (1002 hariç) ve uluslararası projelere başvuran öğretim üyelerimize, TÜBİTAK (1002 hariç)  tarafından projeleri kabul edilen öğretim üyelerimize, En az 10 yıldır sürekli olarak verilen saygın ulusal/uluslararası bilim ve sanat ödülü alan öğretim üyelerimize, uluslararası Projeleri kabul edilen öğretim üyelerimize PROJE KABUL TEŞVİK ÖDÜLÜ olarak, proje kurum katkı payının %20’si (bu ödülü alan öğretim üyelerimiz, Proje Başvuru Teşvik Ödülünü de doğal olarak alacaktır), araştırmacı Destek ödülleri verilmesi uygun görülmüştür, Avrupa Birliği Projelerine başvurmak amacıyla ulusal/uluslararası toplantılara katılacak öğretim üyelerinin ulaşım giderlerinin karşılanması desteği bulunmaktadır.</a:t>
            </a:r>
          </a:p>
          <a:p>
            <a:pPr algn="just"/>
            <a:endParaRPr lang="tr-TR" dirty="0">
              <a:solidFill>
                <a:schemeClr val="accent6"/>
              </a:solidFill>
            </a:endParaRPr>
          </a:p>
          <a:p>
            <a:pPr algn="just"/>
            <a:r>
              <a:rPr lang="tr-TR" dirty="0">
                <a:solidFill>
                  <a:schemeClr val="accent6"/>
                </a:solidFill>
              </a:rPr>
              <a:t>Bu destekler, TÜBİTAK’ın Proje Kurum Hissesi mevzuatında belirlenen ilkeler ve esaslar doğrultusunda ve Araştırmalar Direktörlüğümüz kontrolünde harcanabilecektir.</a:t>
            </a:r>
          </a:p>
          <a:p>
            <a:pPr algn="just"/>
            <a:endParaRPr lang="en-US" dirty="0">
              <a:solidFill>
                <a:schemeClr val="accent6"/>
              </a:solidFill>
            </a:endParaRPr>
          </a:p>
          <a:p>
            <a:pPr algn="just"/>
            <a:endParaRPr lang="en-US" dirty="0">
              <a:solidFill>
                <a:schemeClr val="accent6"/>
              </a:solidFill>
            </a:endParaRPr>
          </a:p>
          <a:p>
            <a:pPr algn="just"/>
            <a:endParaRPr lang="en-US" dirty="0">
              <a:solidFill>
                <a:schemeClr val="accent1">
                  <a:lumMod val="75000"/>
                </a:schemeClr>
              </a:solidFill>
            </a:endParaRPr>
          </a:p>
        </p:txBody>
      </p:sp>
      <p:sp>
        <p:nvSpPr>
          <p:cNvPr id="3" name="TextBox 2">
            <a:extLst>
              <a:ext uri="{FF2B5EF4-FFF2-40B4-BE49-F238E27FC236}">
                <a16:creationId xmlns:a16="http://schemas.microsoft.com/office/drawing/2014/main" id="{B9292ED3-5B67-2842-9834-5ADDA5A12374}"/>
              </a:ext>
            </a:extLst>
          </p:cNvPr>
          <p:cNvSpPr txBox="1"/>
          <p:nvPr/>
        </p:nvSpPr>
        <p:spPr>
          <a:xfrm>
            <a:off x="892163" y="2019348"/>
            <a:ext cx="820800" cy="830997"/>
          </a:xfrm>
          <a:prstGeom prst="rect">
            <a:avLst/>
          </a:prstGeom>
          <a:solidFill>
            <a:schemeClr val="accent6"/>
          </a:solidFill>
        </p:spPr>
        <p:txBody>
          <a:bodyPr wrap="square" rtlCol="0">
            <a:spAutoFit/>
          </a:bodyPr>
          <a:lstStyle/>
          <a:p>
            <a:r>
              <a:rPr lang="en-US" sz="4800" dirty="0">
                <a:solidFill>
                  <a:schemeClr val="bg1"/>
                </a:solidFill>
              </a:rPr>
              <a:t> U</a:t>
            </a:r>
          </a:p>
        </p:txBody>
      </p:sp>
      <p:pic>
        <p:nvPicPr>
          <p:cNvPr id="15" name="Picture 14">
            <a:extLst>
              <a:ext uri="{FF2B5EF4-FFF2-40B4-BE49-F238E27FC236}">
                <a16:creationId xmlns:a16="http://schemas.microsoft.com/office/drawing/2014/main" id="{FF85EF6D-1C6F-4146-B142-A2F9B2D75F0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01422" y="4573743"/>
            <a:ext cx="727329" cy="573575"/>
          </a:xfrm>
          <a:prstGeom prst="rect">
            <a:avLst/>
          </a:prstGeom>
        </p:spPr>
      </p:pic>
      <p:sp>
        <p:nvSpPr>
          <p:cNvPr id="14" name="Dikdörtgen 7">
            <a:extLst>
              <a:ext uri="{FF2B5EF4-FFF2-40B4-BE49-F238E27FC236}">
                <a16:creationId xmlns:a16="http://schemas.microsoft.com/office/drawing/2014/main" id="{565BFECF-AB73-A14A-8D82-F07D3CA2176B}"/>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7" name="Resim 8">
            <a:extLst>
              <a:ext uri="{FF2B5EF4-FFF2-40B4-BE49-F238E27FC236}">
                <a16:creationId xmlns:a16="http://schemas.microsoft.com/office/drawing/2014/main" id="{AC5EEB34-D532-8849-80A2-0DEBCAF2A3E9}"/>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D87616B5-D604-D546-9EA8-68757D317C2C}"/>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2010676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a:stretch>
            <a:fillRect/>
          </a:stretch>
        </p:blipFill>
        <p:spPr>
          <a:xfrm>
            <a:off x="2333034" y="1920169"/>
            <a:ext cx="3583710" cy="2284616"/>
          </a:xfrm>
          <a:prstGeom prst="rect">
            <a:avLst/>
          </a:prstGeom>
        </p:spPr>
      </p:pic>
      <p:pic>
        <p:nvPicPr>
          <p:cNvPr id="13" name="Resim 12"/>
          <p:cNvPicPr>
            <a:picLocks noChangeAspect="1"/>
          </p:cNvPicPr>
          <p:nvPr/>
        </p:nvPicPr>
        <p:blipFill>
          <a:blip r:embed="rId3"/>
          <a:stretch>
            <a:fillRect/>
          </a:stretch>
        </p:blipFill>
        <p:spPr>
          <a:xfrm>
            <a:off x="6500005" y="1861612"/>
            <a:ext cx="3330121" cy="1971008"/>
          </a:xfrm>
          <a:prstGeom prst="rect">
            <a:avLst/>
          </a:prstGeom>
        </p:spPr>
      </p:pic>
      <p:pic>
        <p:nvPicPr>
          <p:cNvPr id="14" name="Resim 13"/>
          <p:cNvPicPr>
            <a:picLocks noChangeAspect="1"/>
          </p:cNvPicPr>
          <p:nvPr/>
        </p:nvPicPr>
        <p:blipFill>
          <a:blip r:embed="rId4"/>
          <a:stretch>
            <a:fillRect/>
          </a:stretch>
        </p:blipFill>
        <p:spPr>
          <a:xfrm>
            <a:off x="6186212" y="4190531"/>
            <a:ext cx="4790928" cy="2522657"/>
          </a:xfrm>
          <a:prstGeom prst="rect">
            <a:avLst/>
          </a:prstGeom>
        </p:spPr>
      </p:pic>
      <p:sp>
        <p:nvSpPr>
          <p:cNvPr id="6" name="Rectangle 5">
            <a:extLst>
              <a:ext uri="{FF2B5EF4-FFF2-40B4-BE49-F238E27FC236}">
                <a16:creationId xmlns:a16="http://schemas.microsoft.com/office/drawing/2014/main" id="{0E2BDFD3-99E9-2C4E-ADA1-50F9EB2904E6}"/>
              </a:ext>
            </a:extLst>
          </p:cNvPr>
          <p:cNvSpPr/>
          <p:nvPr/>
        </p:nvSpPr>
        <p:spPr>
          <a:xfrm>
            <a:off x="7647061" y="319972"/>
            <a:ext cx="1869230" cy="438582"/>
          </a:xfrm>
          <a:prstGeom prst="rect">
            <a:avLst/>
          </a:prstGeom>
        </p:spPr>
        <p:txBody>
          <a:bodyPr wrap="none">
            <a:spAutoFit/>
          </a:bodyPr>
          <a:lstStyle/>
          <a:p>
            <a:r>
              <a:rPr lang="tr-TR" sz="2250" b="1" dirty="0">
                <a:solidFill>
                  <a:schemeClr val="bg1"/>
                </a:solidFill>
                <a:latin typeface="+mj-lt"/>
              </a:rPr>
              <a:t>A. ARAŞTIRMA</a:t>
            </a:r>
            <a:endParaRPr lang="tr-TR" sz="2250" dirty="0">
              <a:solidFill>
                <a:schemeClr val="bg1"/>
              </a:solidFill>
              <a:latin typeface="+mj-lt"/>
            </a:endParaRPr>
          </a:p>
        </p:txBody>
      </p:sp>
      <p:grpSp>
        <p:nvGrpSpPr>
          <p:cNvPr id="8" name="Group 7">
            <a:extLst>
              <a:ext uri="{FF2B5EF4-FFF2-40B4-BE49-F238E27FC236}">
                <a16:creationId xmlns:a16="http://schemas.microsoft.com/office/drawing/2014/main" id="{4944521D-594C-1245-AA6E-3FC9A94EABD6}"/>
              </a:ext>
            </a:extLst>
          </p:cNvPr>
          <p:cNvGrpSpPr/>
          <p:nvPr/>
        </p:nvGrpSpPr>
        <p:grpSpPr>
          <a:xfrm rot="5400000">
            <a:off x="785637" y="2828144"/>
            <a:ext cx="835313" cy="810000"/>
            <a:chOff x="8695318" y="292101"/>
            <a:chExt cx="1032881" cy="1028699"/>
          </a:xfrm>
        </p:grpSpPr>
        <p:pic>
          <p:nvPicPr>
            <p:cNvPr id="9" name="Picture 8">
              <a:extLst>
                <a:ext uri="{FF2B5EF4-FFF2-40B4-BE49-F238E27FC236}">
                  <a16:creationId xmlns:a16="http://schemas.microsoft.com/office/drawing/2014/main" id="{77E36019-662D-C84B-8624-61A7C4CEF6F3}"/>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10" name="Rectangle 9">
              <a:extLst>
                <a:ext uri="{FF2B5EF4-FFF2-40B4-BE49-F238E27FC236}">
                  <a16:creationId xmlns:a16="http://schemas.microsoft.com/office/drawing/2014/main" id="{9662A517-C4A5-F648-9D45-C18412D2D358}"/>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2" name="Rectangle 11">
              <a:extLst>
                <a:ext uri="{FF2B5EF4-FFF2-40B4-BE49-F238E27FC236}">
                  <a16:creationId xmlns:a16="http://schemas.microsoft.com/office/drawing/2014/main" id="{4DE60E2F-FE23-CA40-AE10-AB223FA3FA5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5" name="Rectangle 14">
              <a:extLst>
                <a:ext uri="{FF2B5EF4-FFF2-40B4-BE49-F238E27FC236}">
                  <a16:creationId xmlns:a16="http://schemas.microsoft.com/office/drawing/2014/main" id="{6157FF09-0763-274A-84FB-4E572B6BE11B}"/>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6" name="Rectangle 15">
              <a:extLst>
                <a:ext uri="{FF2B5EF4-FFF2-40B4-BE49-F238E27FC236}">
                  <a16:creationId xmlns:a16="http://schemas.microsoft.com/office/drawing/2014/main" id="{B606A244-8404-7A45-B230-939C9D228A37}"/>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sp>
        <p:nvSpPr>
          <p:cNvPr id="17" name="TextBox 16">
            <a:extLst>
              <a:ext uri="{FF2B5EF4-FFF2-40B4-BE49-F238E27FC236}">
                <a16:creationId xmlns:a16="http://schemas.microsoft.com/office/drawing/2014/main" id="{29910FD7-2A75-294E-AE98-96E51D0B0EF4}"/>
              </a:ext>
            </a:extLst>
          </p:cNvPr>
          <p:cNvSpPr txBox="1"/>
          <p:nvPr/>
        </p:nvSpPr>
        <p:spPr>
          <a:xfrm>
            <a:off x="919067" y="2080069"/>
            <a:ext cx="577125" cy="611706"/>
          </a:xfrm>
          <a:prstGeom prst="rect">
            <a:avLst/>
          </a:prstGeom>
          <a:solidFill>
            <a:srgbClr val="C00000"/>
          </a:solidFill>
        </p:spPr>
        <p:txBody>
          <a:bodyPr wrap="square" rtlCol="0">
            <a:spAutoFit/>
          </a:bodyPr>
          <a:lstStyle/>
          <a:p>
            <a:r>
              <a:rPr lang="en-US" sz="3375" dirty="0">
                <a:solidFill>
                  <a:schemeClr val="bg1"/>
                </a:solidFill>
              </a:rPr>
              <a:t> K</a:t>
            </a:r>
          </a:p>
        </p:txBody>
      </p:sp>
      <p:pic>
        <p:nvPicPr>
          <p:cNvPr id="18" name="Picture 17">
            <a:extLst>
              <a:ext uri="{FF2B5EF4-FFF2-40B4-BE49-F238E27FC236}">
                <a16:creationId xmlns:a16="http://schemas.microsoft.com/office/drawing/2014/main" id="{8FDF831B-50FF-2F4F-9438-D53B12DC38F8}"/>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913133" y="3774513"/>
            <a:ext cx="605119" cy="416018"/>
          </a:xfrm>
          <a:prstGeom prst="rect">
            <a:avLst/>
          </a:prstGeom>
        </p:spPr>
      </p:pic>
      <p:sp>
        <p:nvSpPr>
          <p:cNvPr id="19" name="Dikdörtgen 7">
            <a:extLst>
              <a:ext uri="{FF2B5EF4-FFF2-40B4-BE49-F238E27FC236}">
                <a16:creationId xmlns:a16="http://schemas.microsoft.com/office/drawing/2014/main" id="{440F1C4F-DCFD-6242-8984-8AF35CA3BDE9}"/>
              </a:ext>
            </a:extLst>
          </p:cNvPr>
          <p:cNvSpPr>
            <a:spLocks noChangeArrowheads="1"/>
          </p:cNvSpPr>
          <p:nvPr/>
        </p:nvSpPr>
        <p:spPr bwMode="auto">
          <a:xfrm>
            <a:off x="-1" y="34861"/>
            <a:ext cx="12192001" cy="1708032"/>
          </a:xfrm>
          <a:prstGeom prst="rect">
            <a:avLst/>
          </a:prstGeom>
          <a:blipFill dpi="0" rotWithShape="0">
            <a:blip r:embed="rId7"/>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21" name="Resim 8">
            <a:extLst>
              <a:ext uri="{FF2B5EF4-FFF2-40B4-BE49-F238E27FC236}">
                <a16:creationId xmlns:a16="http://schemas.microsoft.com/office/drawing/2014/main" id="{E66EFD3C-0F45-DB45-87C7-655AEBE2B2A1}"/>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78336" y="319907"/>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C9014B78-530A-E846-B630-73B712F55CC4}"/>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338253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p:nvPr/>
        </p:nvSpPr>
        <p:spPr>
          <a:xfrm>
            <a:off x="9282280" y="2258330"/>
            <a:ext cx="2118841" cy="2928687"/>
          </a:xfrm>
          <a:prstGeom prst="rect">
            <a:avLst/>
          </a:prstGeom>
          <a:ln w="12700">
            <a:miter lim="400000"/>
          </a:ln>
          <a:extLst>
            <a:ext uri="{C572A759-6A51-4108-AA02-DFA0A04FC94B}">
              <ma14:wrappingTextBoxFlag xmlns="" xmlns:ma14="http://schemas.microsoft.com/office/mac/drawingml/2011/main" val="1"/>
            </a:ext>
          </a:extLst>
        </p:spPr>
        <p:txBody>
          <a:bodyPr wrap="square" lIns="32146" rIns="32146">
            <a:spAutoFit/>
          </a:bodyPr>
          <a:lstStyle/>
          <a:p>
            <a:pPr algn="just" defTabSz="321457">
              <a:lnSpc>
                <a:spcPct val="120000"/>
              </a:lnSpc>
              <a:defRPr sz="2400">
                <a:solidFill>
                  <a:srgbClr val="3A3838"/>
                </a:solidFill>
                <a:latin typeface="Arial"/>
                <a:ea typeface="Arial"/>
                <a:cs typeface="Arial"/>
                <a:sym typeface="Arial"/>
              </a:defRPr>
            </a:pPr>
            <a:r>
              <a:rPr sz="1406" dirty="0" err="1">
                <a:latin typeface="Gill Sans Light" panose="020B0302020104020203" pitchFamily="34" charset="-79"/>
                <a:cs typeface="Gill Sans Light" panose="020B0302020104020203" pitchFamily="34" charset="-79"/>
              </a:rPr>
              <a:t>TÜBİTAK’ın</a:t>
            </a:r>
            <a:r>
              <a:rPr sz="1406" dirty="0">
                <a:latin typeface="Gill Sans Light" panose="020B0302020104020203" pitchFamily="34" charset="-79"/>
                <a:cs typeface="Gill Sans Light" panose="020B0302020104020203" pitchFamily="34" charset="-79"/>
              </a:rPr>
              <a:t> ilk </a:t>
            </a:r>
            <a:r>
              <a:rPr sz="1406" dirty="0" err="1">
                <a:latin typeface="Gill Sans Light" panose="020B0302020104020203" pitchFamily="34" charset="-79"/>
                <a:cs typeface="Gill Sans Light" panose="020B0302020104020203" pitchFamily="34" charset="-79"/>
              </a:rPr>
              <a:t>kez</a:t>
            </a:r>
            <a:r>
              <a:rPr sz="1406" dirty="0">
                <a:latin typeface="Gill Sans Light" panose="020B0302020104020203" pitchFamily="34" charset="-79"/>
                <a:cs typeface="Gill Sans Light" panose="020B0302020104020203" pitchFamily="34" charset="-79"/>
              </a:rPr>
              <a:t> 2012’de </a:t>
            </a:r>
            <a:r>
              <a:rPr sz="1406" dirty="0" err="1">
                <a:latin typeface="Gill Sans Light" panose="020B0302020104020203" pitchFamily="34" charset="-79"/>
                <a:cs typeface="Gill Sans Light" panose="020B0302020104020203" pitchFamily="34" charset="-79"/>
              </a:rPr>
              <a:t>hazırladığı</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Girişimci</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ve</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Yenilikçi</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Üniversite</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Endeksi</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ile</a:t>
            </a:r>
            <a:r>
              <a:rPr sz="1406" dirty="0">
                <a:latin typeface="Gill Sans Light" panose="020B0302020104020203" pitchFamily="34" charset="-79"/>
                <a:cs typeface="Gill Sans Light" panose="020B0302020104020203" pitchFamily="34" charset="-79"/>
              </a:rPr>
              <a:t> her </a:t>
            </a:r>
            <a:r>
              <a:rPr sz="1406" dirty="0" err="1">
                <a:latin typeface="Gill Sans Light" panose="020B0302020104020203" pitchFamily="34" charset="-79"/>
                <a:cs typeface="Gill Sans Light" panose="020B0302020104020203" pitchFamily="34" charset="-79"/>
              </a:rPr>
              <a:t>yıl</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Türkiye’nin</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en</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girişimci</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ve</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yenilikçi</a:t>
            </a:r>
            <a:r>
              <a:rPr sz="1406" dirty="0">
                <a:latin typeface="Gill Sans Light" panose="020B0302020104020203" pitchFamily="34" charset="-79"/>
                <a:cs typeface="Gill Sans Light" panose="020B0302020104020203" pitchFamily="34" charset="-79"/>
              </a:rPr>
              <a:t> 50 </a:t>
            </a:r>
            <a:r>
              <a:rPr sz="1406" dirty="0" err="1">
                <a:latin typeface="Gill Sans Light" panose="020B0302020104020203" pitchFamily="34" charset="-79"/>
                <a:cs typeface="Gill Sans Light" panose="020B0302020104020203" pitchFamily="34" charset="-79"/>
              </a:rPr>
              <a:t>üniversitesi</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belirleniyor</a:t>
            </a:r>
            <a:r>
              <a:rPr sz="1406" dirty="0">
                <a:latin typeface="Gill Sans Light" panose="020B0302020104020203" pitchFamily="34" charset="-79"/>
                <a:cs typeface="Gill Sans Light" panose="020B0302020104020203" pitchFamily="34" charset="-79"/>
              </a:rPr>
              <a:t>.</a:t>
            </a:r>
            <a:r>
              <a:rPr lang="tr-T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Girişimci</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ve</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Yenilikçi</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yapısıyla</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öne</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çıkan</a:t>
            </a:r>
            <a:r>
              <a:rPr sz="1406" dirty="0">
                <a:latin typeface="Gill Sans Light" panose="020B0302020104020203" pitchFamily="34" charset="-79"/>
                <a:cs typeface="Gill Sans Light" panose="020B0302020104020203" pitchFamily="34" charset="-79"/>
              </a:rPr>
              <a:t> İYTE 2012 </a:t>
            </a:r>
            <a:r>
              <a:rPr sz="1406" dirty="0" err="1">
                <a:latin typeface="Gill Sans Light" panose="020B0302020104020203" pitchFamily="34" charset="-79"/>
                <a:cs typeface="Gill Sans Light" panose="020B0302020104020203" pitchFamily="34" charset="-79"/>
              </a:rPr>
              <a:t>yılından</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bu</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yana</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listede</a:t>
            </a:r>
            <a:r>
              <a:rPr lang="tr-TR" sz="1406" dirty="0">
                <a:latin typeface="Gill Sans Light" panose="020B0302020104020203" pitchFamily="34" charset="-79"/>
                <a:cs typeface="Gill Sans Light" panose="020B0302020104020203" pitchFamily="34" charset="-79"/>
              </a:rPr>
              <a:t> Devlet Üniversiteleri arasında</a:t>
            </a:r>
            <a:r>
              <a:rPr sz="1406" dirty="0">
                <a:latin typeface="Gill Sans Light" panose="020B0302020104020203" pitchFamily="34" charset="-79"/>
                <a:cs typeface="Gill Sans Light" panose="020B0302020104020203" pitchFamily="34" charset="-79"/>
              </a:rPr>
              <a:t> ilk 10’da </a:t>
            </a:r>
            <a:r>
              <a:rPr sz="1406" dirty="0" err="1">
                <a:latin typeface="Gill Sans Light" panose="020B0302020104020203" pitchFamily="34" charset="-79"/>
                <a:cs typeface="Gill Sans Light" panose="020B0302020104020203" pitchFamily="34" charset="-79"/>
              </a:rPr>
              <a:t>yer</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almayı</a:t>
            </a:r>
            <a:r>
              <a:rPr sz="1406" dirty="0">
                <a:latin typeface="Gill Sans Light" panose="020B0302020104020203" pitchFamily="34" charset="-79"/>
                <a:cs typeface="Gill Sans Light" panose="020B0302020104020203" pitchFamily="34" charset="-79"/>
              </a:rPr>
              <a:t> </a:t>
            </a:r>
            <a:r>
              <a:rPr sz="1406" dirty="0" err="1">
                <a:latin typeface="Gill Sans Light" panose="020B0302020104020203" pitchFamily="34" charset="-79"/>
                <a:cs typeface="Gill Sans Light" panose="020B0302020104020203" pitchFamily="34" charset="-79"/>
              </a:rPr>
              <a:t>başardı</a:t>
            </a:r>
            <a:r>
              <a:rPr sz="1406" dirty="0">
                <a:latin typeface="Gill Sans Light" panose="020B0302020104020203" pitchFamily="34" charset="-79"/>
                <a:cs typeface="Gill Sans Light" panose="020B0302020104020203" pitchFamily="34" charset="-79"/>
              </a:rPr>
              <a:t>.</a:t>
            </a:r>
          </a:p>
        </p:txBody>
      </p:sp>
      <p:sp>
        <p:nvSpPr>
          <p:cNvPr id="264" name="Shape 264"/>
          <p:cNvSpPr>
            <a:spLocks noGrp="1"/>
          </p:cNvSpPr>
          <p:nvPr>
            <p:ph type="body" sz="quarter" idx="4294967295"/>
          </p:nvPr>
        </p:nvSpPr>
        <p:spPr>
          <a:xfrm>
            <a:off x="4128914" y="1714876"/>
            <a:ext cx="7816825" cy="440904"/>
          </a:xfrm>
          <a:prstGeom prst="rect">
            <a:avLst/>
          </a:prstGeom>
          <a:ln w="12700">
            <a:miter lim="400000"/>
          </a:ln>
        </p:spPr>
        <p:txBody>
          <a:bodyPr vert="horz" lIns="34289" tIns="34289" rIns="34289" bIns="34289" rtlCol="0" anchor="ctr">
            <a:normAutofit fontScale="92500" lnSpcReduction="10000"/>
          </a:bodyPr>
          <a:lstStyle>
            <a:lvl1pPr marL="0" indent="0" defTabSz="1300447">
              <a:lnSpc>
                <a:spcPct val="90000"/>
              </a:lnSpc>
              <a:spcBef>
                <a:spcPts val="1400"/>
              </a:spcBef>
              <a:buSzTx/>
              <a:buNone/>
              <a:defRPr sz="2800" b="1">
                <a:solidFill>
                  <a:srgbClr val="535353"/>
                </a:solidFill>
                <a:latin typeface="Roboto"/>
                <a:ea typeface="Roboto"/>
                <a:cs typeface="Roboto"/>
                <a:sym typeface="Roboto"/>
              </a:defRPr>
            </a:lvl1pPr>
          </a:lstStyle>
          <a:p>
            <a:pPr algn="r" defTabSz="642915">
              <a:lnSpc>
                <a:spcPct val="100000"/>
              </a:lnSpc>
              <a:spcBef>
                <a:spcPct val="0"/>
              </a:spcBef>
            </a:pPr>
            <a:r>
              <a:rPr b="0" kern="1200" dirty="0" err="1">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Girişimci</a:t>
            </a:r>
            <a:r>
              <a:rPr b="0" kern="1200" dirty="0">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 </a:t>
            </a:r>
            <a:r>
              <a:rPr b="0" kern="1200" dirty="0" err="1">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ve</a:t>
            </a:r>
            <a:r>
              <a:rPr b="0" kern="1200" dirty="0">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 </a:t>
            </a:r>
            <a:r>
              <a:rPr b="0" kern="1200" dirty="0" err="1">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Yenilikçi</a:t>
            </a:r>
            <a:r>
              <a:rPr b="0" kern="1200" dirty="0">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 </a:t>
            </a:r>
            <a:r>
              <a:rPr b="0" kern="1200" dirty="0" err="1">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Üniversite</a:t>
            </a:r>
            <a:r>
              <a:rPr b="0" kern="1200" dirty="0">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 </a:t>
            </a:r>
            <a:r>
              <a:rPr b="0" kern="1200" dirty="0" err="1">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Endeksi</a:t>
            </a:r>
            <a:endParaRPr b="0" kern="1200" dirty="0">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endParaRPr>
          </a:p>
        </p:txBody>
      </p:sp>
      <p:grpSp>
        <p:nvGrpSpPr>
          <p:cNvPr id="2" name="Group 1">
            <a:extLst>
              <a:ext uri="{FF2B5EF4-FFF2-40B4-BE49-F238E27FC236}">
                <a16:creationId xmlns:a16="http://schemas.microsoft.com/office/drawing/2014/main" id="{78D9B6B4-72EB-4610-AAC0-68096213C2F4}"/>
              </a:ext>
            </a:extLst>
          </p:cNvPr>
          <p:cNvGrpSpPr/>
          <p:nvPr/>
        </p:nvGrpSpPr>
        <p:grpSpPr>
          <a:xfrm>
            <a:off x="2748569" y="1939018"/>
            <a:ext cx="6589879" cy="4137920"/>
            <a:chOff x="576604" y="2286188"/>
            <a:chExt cx="10769800" cy="7051885"/>
          </a:xfrm>
        </p:grpSpPr>
        <p:grpSp>
          <p:nvGrpSpPr>
            <p:cNvPr id="5" name="Group 1449">
              <a:extLst>
                <a:ext uri="{FF2B5EF4-FFF2-40B4-BE49-F238E27FC236}">
                  <a16:creationId xmlns:a16="http://schemas.microsoft.com/office/drawing/2014/main" id="{9CCDBE5F-7399-4339-AAD0-A15724AF6B42}"/>
                </a:ext>
              </a:extLst>
            </p:cNvPr>
            <p:cNvGrpSpPr/>
            <p:nvPr/>
          </p:nvGrpSpPr>
          <p:grpSpPr>
            <a:xfrm>
              <a:off x="587026" y="5430545"/>
              <a:ext cx="6814022" cy="750356"/>
              <a:chOff x="0" y="0"/>
              <a:chExt cx="6563902" cy="750355"/>
            </a:xfrm>
          </p:grpSpPr>
          <p:sp>
            <p:nvSpPr>
              <p:cNvPr id="6" name="Shape 1447">
                <a:extLst>
                  <a:ext uri="{FF2B5EF4-FFF2-40B4-BE49-F238E27FC236}">
                    <a16:creationId xmlns:a16="http://schemas.microsoft.com/office/drawing/2014/main" id="{97172453-24F8-4297-8A82-D23F99516751}"/>
                  </a:ext>
                </a:extLst>
              </p:cNvPr>
              <p:cNvSpPr/>
              <p:nvPr/>
            </p:nvSpPr>
            <p:spPr>
              <a:xfrm>
                <a:off x="0" y="0"/>
                <a:ext cx="6563902" cy="750355"/>
              </a:xfrm>
              <a:prstGeom prst="rect">
                <a:avLst/>
              </a:prstGeom>
              <a:solidFill>
                <a:srgbClr val="ED6566"/>
              </a:solidFill>
              <a:ln w="12700" cap="flat">
                <a:noFill/>
                <a:miter lim="400000"/>
              </a:ln>
              <a:effectLst>
                <a:outerShdw blurRad="50800" dist="170250" dir="2700000" rotWithShape="0">
                  <a:srgbClr val="3A3838">
                    <a:alpha val="37000"/>
                  </a:srgbClr>
                </a:outerShdw>
              </a:effectLst>
            </p:spPr>
            <p:txBody>
              <a:bodyPr wrap="square" lIns="34289" tIns="34289" rIns="34289" bIns="34289" numCol="1" anchor="t">
                <a:noAutofit/>
              </a:bodyPr>
              <a:lstStyle/>
              <a:p>
                <a:pPr defTabSz="914367">
                  <a:defRPr/>
                </a:pPr>
                <a:endParaRPr sz="1687" kern="0">
                  <a:solidFill>
                    <a:srgbClr val="000000"/>
                  </a:solidFill>
                  <a:latin typeface="Raleway"/>
                  <a:sym typeface="Raleway"/>
                </a:endParaRPr>
              </a:p>
            </p:txBody>
          </p:sp>
          <p:sp>
            <p:nvSpPr>
              <p:cNvPr id="7" name="Shape 1448">
                <a:extLst>
                  <a:ext uri="{FF2B5EF4-FFF2-40B4-BE49-F238E27FC236}">
                    <a16:creationId xmlns:a16="http://schemas.microsoft.com/office/drawing/2014/main" id="{E09A0348-D0A5-4843-91C8-C4FBDC99B65E}"/>
                  </a:ext>
                </a:extLst>
              </p:cNvPr>
              <p:cNvSpPr/>
              <p:nvPr/>
            </p:nvSpPr>
            <p:spPr>
              <a:xfrm>
                <a:off x="212301" y="153594"/>
                <a:ext cx="866102" cy="5604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defRPr>
                    <a:solidFill>
                      <a:srgbClr val="FFFFFF"/>
                    </a:solidFill>
                    <a:latin typeface="Arial"/>
                    <a:ea typeface="Arial"/>
                    <a:cs typeface="Arial"/>
                    <a:sym typeface="Arial"/>
                  </a:defRPr>
                </a:lvl1pPr>
              </a:lstStyle>
              <a:p>
                <a:pPr defTabSz="914367">
                  <a:defRPr/>
                </a:pPr>
                <a:r>
                  <a:rPr sz="1687" kern="0"/>
                  <a:t>2016</a:t>
                </a:r>
              </a:p>
            </p:txBody>
          </p:sp>
        </p:grpSp>
        <p:grpSp>
          <p:nvGrpSpPr>
            <p:cNvPr id="8" name="Group 1452">
              <a:extLst>
                <a:ext uri="{FF2B5EF4-FFF2-40B4-BE49-F238E27FC236}">
                  <a16:creationId xmlns:a16="http://schemas.microsoft.com/office/drawing/2014/main" id="{E17C934E-4662-498A-AA4E-42BA67F4C8C5}"/>
                </a:ext>
              </a:extLst>
            </p:cNvPr>
            <p:cNvGrpSpPr/>
            <p:nvPr/>
          </p:nvGrpSpPr>
          <p:grpSpPr>
            <a:xfrm>
              <a:off x="587118" y="4664814"/>
              <a:ext cx="5988707" cy="750356"/>
              <a:chOff x="0" y="0"/>
              <a:chExt cx="5988706" cy="750355"/>
            </a:xfrm>
          </p:grpSpPr>
          <p:sp>
            <p:nvSpPr>
              <p:cNvPr id="9" name="Shape 1450">
                <a:extLst>
                  <a:ext uri="{FF2B5EF4-FFF2-40B4-BE49-F238E27FC236}">
                    <a16:creationId xmlns:a16="http://schemas.microsoft.com/office/drawing/2014/main" id="{99EAA005-446A-4688-B9DF-2201575E9BBC}"/>
                  </a:ext>
                </a:extLst>
              </p:cNvPr>
              <p:cNvSpPr/>
              <p:nvPr/>
            </p:nvSpPr>
            <p:spPr>
              <a:xfrm>
                <a:off x="0" y="0"/>
                <a:ext cx="5988706" cy="750355"/>
              </a:xfrm>
              <a:prstGeom prst="rect">
                <a:avLst/>
              </a:prstGeom>
              <a:solidFill>
                <a:srgbClr val="C86DAA"/>
              </a:solidFill>
              <a:ln w="12700" cap="flat">
                <a:noFill/>
                <a:miter lim="400000"/>
              </a:ln>
              <a:effectLst>
                <a:outerShdw blurRad="50800" dist="38100" dir="2700000" rotWithShape="0">
                  <a:srgbClr val="3A3838">
                    <a:alpha val="37000"/>
                  </a:srgbClr>
                </a:outerShdw>
              </a:effectLst>
            </p:spPr>
            <p:txBody>
              <a:bodyPr wrap="square" lIns="34289" tIns="34289" rIns="34289" bIns="34289" numCol="1" anchor="t">
                <a:noAutofit/>
              </a:bodyPr>
              <a:lstStyle/>
              <a:p>
                <a:pPr defTabSz="914367">
                  <a:defRPr/>
                </a:pPr>
                <a:endParaRPr sz="1687" kern="0">
                  <a:solidFill>
                    <a:srgbClr val="000000"/>
                  </a:solidFill>
                  <a:latin typeface="Raleway"/>
                  <a:sym typeface="Raleway"/>
                </a:endParaRPr>
              </a:p>
            </p:txBody>
          </p:sp>
          <p:sp>
            <p:nvSpPr>
              <p:cNvPr id="10" name="Shape 1451">
                <a:extLst>
                  <a:ext uri="{FF2B5EF4-FFF2-40B4-BE49-F238E27FC236}">
                    <a16:creationId xmlns:a16="http://schemas.microsoft.com/office/drawing/2014/main" id="{7F64BD29-BED3-4A1F-B6A0-09DE66ED942E}"/>
                  </a:ext>
                </a:extLst>
              </p:cNvPr>
              <p:cNvSpPr/>
              <p:nvPr/>
            </p:nvSpPr>
            <p:spPr>
              <a:xfrm>
                <a:off x="212301" y="153594"/>
                <a:ext cx="899105" cy="5604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defRPr>
                    <a:solidFill>
                      <a:srgbClr val="FFFFFF"/>
                    </a:solidFill>
                    <a:latin typeface="Arial"/>
                    <a:ea typeface="Arial"/>
                    <a:cs typeface="Arial"/>
                    <a:sym typeface="Arial"/>
                  </a:defRPr>
                </a:lvl1pPr>
              </a:lstStyle>
              <a:p>
                <a:pPr defTabSz="914367">
                  <a:defRPr/>
                </a:pPr>
                <a:r>
                  <a:rPr sz="1687" kern="0"/>
                  <a:t>2015</a:t>
                </a:r>
              </a:p>
            </p:txBody>
          </p:sp>
        </p:grpSp>
        <p:grpSp>
          <p:nvGrpSpPr>
            <p:cNvPr id="11" name="Group 1455">
              <a:extLst>
                <a:ext uri="{FF2B5EF4-FFF2-40B4-BE49-F238E27FC236}">
                  <a16:creationId xmlns:a16="http://schemas.microsoft.com/office/drawing/2014/main" id="{C4BD0046-EA44-4FD6-A41B-F8DB74D1B1D9}"/>
                </a:ext>
              </a:extLst>
            </p:cNvPr>
            <p:cNvGrpSpPr/>
            <p:nvPr/>
          </p:nvGrpSpPr>
          <p:grpSpPr>
            <a:xfrm>
              <a:off x="587119" y="3930921"/>
              <a:ext cx="5090527" cy="768691"/>
              <a:chOff x="0" y="0"/>
              <a:chExt cx="5090525" cy="768690"/>
            </a:xfrm>
          </p:grpSpPr>
          <p:sp>
            <p:nvSpPr>
              <p:cNvPr id="12" name="Shape 1453">
                <a:extLst>
                  <a:ext uri="{FF2B5EF4-FFF2-40B4-BE49-F238E27FC236}">
                    <a16:creationId xmlns:a16="http://schemas.microsoft.com/office/drawing/2014/main" id="{13656243-0604-42C7-885C-D137F09ED9E5}"/>
                  </a:ext>
                </a:extLst>
              </p:cNvPr>
              <p:cNvSpPr/>
              <p:nvPr/>
            </p:nvSpPr>
            <p:spPr>
              <a:xfrm>
                <a:off x="0" y="0"/>
                <a:ext cx="5090525" cy="733894"/>
              </a:xfrm>
              <a:prstGeom prst="rect">
                <a:avLst/>
              </a:prstGeom>
              <a:solidFill>
                <a:srgbClr val="FEC444"/>
              </a:solidFill>
              <a:ln w="12700" cap="flat">
                <a:noFill/>
                <a:miter lim="400000"/>
              </a:ln>
              <a:effectLst>
                <a:outerShdw blurRad="50800" dist="38100" dir="2700000" rotWithShape="0">
                  <a:srgbClr val="3A3838">
                    <a:alpha val="37000"/>
                  </a:srgbClr>
                </a:outerShdw>
              </a:effectLst>
            </p:spPr>
            <p:txBody>
              <a:bodyPr wrap="square" lIns="34289" tIns="34289" rIns="34289" bIns="34289" numCol="1" anchor="t">
                <a:noAutofit/>
              </a:bodyPr>
              <a:lstStyle/>
              <a:p>
                <a:pPr defTabSz="914367">
                  <a:defRPr/>
                </a:pPr>
                <a:endParaRPr sz="1687" kern="0">
                  <a:solidFill>
                    <a:srgbClr val="000000"/>
                  </a:solidFill>
                  <a:latin typeface="Raleway"/>
                  <a:sym typeface="Raleway"/>
                </a:endParaRPr>
              </a:p>
            </p:txBody>
          </p:sp>
          <p:sp>
            <p:nvSpPr>
              <p:cNvPr id="13" name="Shape 1454">
                <a:extLst>
                  <a:ext uri="{FF2B5EF4-FFF2-40B4-BE49-F238E27FC236}">
                    <a16:creationId xmlns:a16="http://schemas.microsoft.com/office/drawing/2014/main" id="{C989D83A-9B5A-49CB-91E2-0D5D3044445B}"/>
                  </a:ext>
                </a:extLst>
              </p:cNvPr>
              <p:cNvSpPr/>
              <p:nvPr/>
            </p:nvSpPr>
            <p:spPr>
              <a:xfrm>
                <a:off x="212300" y="208225"/>
                <a:ext cx="899105" cy="5604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defRPr>
                    <a:solidFill>
                      <a:srgbClr val="FFFFFF"/>
                    </a:solidFill>
                    <a:latin typeface="Arial"/>
                    <a:ea typeface="Arial"/>
                    <a:cs typeface="Arial"/>
                    <a:sym typeface="Arial"/>
                  </a:defRPr>
                </a:lvl1pPr>
              </a:lstStyle>
              <a:p>
                <a:pPr defTabSz="914367">
                  <a:defRPr/>
                </a:pPr>
                <a:r>
                  <a:rPr sz="1687" kern="0"/>
                  <a:t>2014</a:t>
                </a:r>
              </a:p>
            </p:txBody>
          </p:sp>
        </p:grpSp>
        <p:grpSp>
          <p:nvGrpSpPr>
            <p:cNvPr id="14" name="Group 1458">
              <a:extLst>
                <a:ext uri="{FF2B5EF4-FFF2-40B4-BE49-F238E27FC236}">
                  <a16:creationId xmlns:a16="http://schemas.microsoft.com/office/drawing/2014/main" id="{0EAE2253-6E81-4888-9569-CF9ABB134494}"/>
                </a:ext>
              </a:extLst>
            </p:cNvPr>
            <p:cNvGrpSpPr/>
            <p:nvPr/>
          </p:nvGrpSpPr>
          <p:grpSpPr>
            <a:xfrm>
              <a:off x="587118" y="3199770"/>
              <a:ext cx="4233824" cy="731154"/>
              <a:chOff x="0" y="0"/>
              <a:chExt cx="4233823" cy="731153"/>
            </a:xfrm>
          </p:grpSpPr>
          <p:sp>
            <p:nvSpPr>
              <p:cNvPr id="15" name="Shape 1456">
                <a:extLst>
                  <a:ext uri="{FF2B5EF4-FFF2-40B4-BE49-F238E27FC236}">
                    <a16:creationId xmlns:a16="http://schemas.microsoft.com/office/drawing/2014/main" id="{1C8468A1-7DAF-4F3E-90E9-827D4EB1BC27}"/>
                  </a:ext>
                </a:extLst>
              </p:cNvPr>
              <p:cNvSpPr/>
              <p:nvPr/>
            </p:nvSpPr>
            <p:spPr>
              <a:xfrm>
                <a:off x="0" y="0"/>
                <a:ext cx="4233823" cy="731153"/>
              </a:xfrm>
              <a:custGeom>
                <a:avLst/>
                <a:gdLst/>
                <a:ahLst/>
                <a:cxnLst>
                  <a:cxn ang="0">
                    <a:pos x="wd2" y="hd2"/>
                  </a:cxn>
                  <a:cxn ang="5400000">
                    <a:pos x="wd2" y="hd2"/>
                  </a:cxn>
                  <a:cxn ang="10800000">
                    <a:pos x="wd2" y="hd2"/>
                  </a:cxn>
                  <a:cxn ang="16200000">
                    <a:pos x="wd2" y="hd2"/>
                  </a:cxn>
                </a:cxnLst>
                <a:rect l="0" t="0" r="r" b="b"/>
                <a:pathLst>
                  <a:path w="21600" h="21600" extrusionOk="0">
                    <a:moveTo>
                      <a:pt x="21600" y="21195"/>
                    </a:moveTo>
                    <a:lnTo>
                      <a:pt x="21600" y="0"/>
                    </a:lnTo>
                    <a:lnTo>
                      <a:pt x="0" y="0"/>
                    </a:lnTo>
                    <a:lnTo>
                      <a:pt x="0" y="21600"/>
                    </a:lnTo>
                    <a:lnTo>
                      <a:pt x="21600" y="21600"/>
                    </a:lnTo>
                    <a:lnTo>
                      <a:pt x="21600" y="21195"/>
                    </a:lnTo>
                    <a:close/>
                  </a:path>
                </a:pathLst>
              </a:custGeom>
              <a:solidFill>
                <a:srgbClr val="6AAEDA"/>
              </a:solidFill>
              <a:ln w="12700" cap="flat">
                <a:noFill/>
                <a:miter lim="400000"/>
              </a:ln>
              <a:effectLst>
                <a:outerShdw blurRad="50800" dist="38100" dir="2700000" rotWithShape="0">
                  <a:srgbClr val="3A3838">
                    <a:alpha val="37000"/>
                  </a:srgbClr>
                </a:outerShdw>
              </a:effectLst>
            </p:spPr>
            <p:txBody>
              <a:bodyPr wrap="square" lIns="34289" tIns="34289" rIns="34289" bIns="34289" numCol="1" anchor="t">
                <a:noAutofit/>
              </a:bodyPr>
              <a:lstStyle/>
              <a:p>
                <a:pPr defTabSz="914367">
                  <a:defRPr/>
                </a:pPr>
                <a:endParaRPr sz="1687" kern="0">
                  <a:solidFill>
                    <a:srgbClr val="000000"/>
                  </a:solidFill>
                  <a:latin typeface="Raleway"/>
                  <a:sym typeface="Raleway"/>
                </a:endParaRPr>
              </a:p>
            </p:txBody>
          </p:sp>
          <p:sp>
            <p:nvSpPr>
              <p:cNvPr id="16" name="Shape 1457">
                <a:extLst>
                  <a:ext uri="{FF2B5EF4-FFF2-40B4-BE49-F238E27FC236}">
                    <a16:creationId xmlns:a16="http://schemas.microsoft.com/office/drawing/2014/main" id="{E27940EF-B01C-4AF0-AEA0-52A99B6FA43E}"/>
                  </a:ext>
                </a:extLst>
              </p:cNvPr>
              <p:cNvSpPr/>
              <p:nvPr/>
            </p:nvSpPr>
            <p:spPr>
              <a:xfrm>
                <a:off x="212301" y="143994"/>
                <a:ext cx="899105" cy="5604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defRPr>
                    <a:solidFill>
                      <a:srgbClr val="FFFFFF"/>
                    </a:solidFill>
                    <a:latin typeface="Arial"/>
                    <a:ea typeface="Arial"/>
                    <a:cs typeface="Arial"/>
                    <a:sym typeface="Arial"/>
                  </a:defRPr>
                </a:lvl1pPr>
              </a:lstStyle>
              <a:p>
                <a:pPr defTabSz="914367">
                  <a:defRPr/>
                </a:pPr>
                <a:r>
                  <a:rPr sz="1687" kern="0"/>
                  <a:t>2013</a:t>
                </a:r>
              </a:p>
            </p:txBody>
          </p:sp>
        </p:grpSp>
        <p:grpSp>
          <p:nvGrpSpPr>
            <p:cNvPr id="17" name="Group 1461">
              <a:extLst>
                <a:ext uri="{FF2B5EF4-FFF2-40B4-BE49-F238E27FC236}">
                  <a16:creationId xmlns:a16="http://schemas.microsoft.com/office/drawing/2014/main" id="{039CDDCE-E06C-4F29-A106-6B05C1C5512F}"/>
                </a:ext>
              </a:extLst>
            </p:cNvPr>
            <p:cNvGrpSpPr/>
            <p:nvPr/>
          </p:nvGrpSpPr>
          <p:grpSpPr>
            <a:xfrm>
              <a:off x="587118" y="2485654"/>
              <a:ext cx="2706733" cy="714118"/>
              <a:chOff x="0" y="0"/>
              <a:chExt cx="2706731" cy="714117"/>
            </a:xfrm>
          </p:grpSpPr>
          <p:sp>
            <p:nvSpPr>
              <p:cNvPr id="18" name="Shape 1459">
                <a:extLst>
                  <a:ext uri="{FF2B5EF4-FFF2-40B4-BE49-F238E27FC236}">
                    <a16:creationId xmlns:a16="http://schemas.microsoft.com/office/drawing/2014/main" id="{4C56A650-4736-4EF5-80CD-58B04F84ECB6}"/>
                  </a:ext>
                </a:extLst>
              </p:cNvPr>
              <p:cNvSpPr/>
              <p:nvPr/>
            </p:nvSpPr>
            <p:spPr>
              <a:xfrm>
                <a:off x="0" y="0"/>
                <a:ext cx="2706731" cy="714117"/>
              </a:xfrm>
              <a:prstGeom prst="rect">
                <a:avLst/>
              </a:prstGeom>
              <a:solidFill>
                <a:srgbClr val="66CAC5"/>
              </a:solidFill>
              <a:ln w="12700" cap="flat">
                <a:noFill/>
                <a:miter lim="400000"/>
              </a:ln>
              <a:effectLst>
                <a:outerShdw blurRad="50800" dist="38100" dir="2700000" rotWithShape="0">
                  <a:srgbClr val="3A3838">
                    <a:alpha val="37000"/>
                  </a:srgbClr>
                </a:outerShdw>
              </a:effectLst>
            </p:spPr>
            <p:txBody>
              <a:bodyPr wrap="square" lIns="34289" tIns="34289" rIns="34289" bIns="34289" numCol="1" anchor="t">
                <a:noAutofit/>
              </a:bodyPr>
              <a:lstStyle/>
              <a:p>
                <a:pPr defTabSz="914367">
                  <a:defRPr/>
                </a:pPr>
                <a:endParaRPr sz="1687" kern="0">
                  <a:solidFill>
                    <a:srgbClr val="000000"/>
                  </a:solidFill>
                  <a:latin typeface="Raleway"/>
                  <a:sym typeface="Raleway"/>
                </a:endParaRPr>
              </a:p>
            </p:txBody>
          </p:sp>
          <p:sp>
            <p:nvSpPr>
              <p:cNvPr id="19" name="Shape 1460">
                <a:extLst>
                  <a:ext uri="{FF2B5EF4-FFF2-40B4-BE49-F238E27FC236}">
                    <a16:creationId xmlns:a16="http://schemas.microsoft.com/office/drawing/2014/main" id="{FD373A70-B739-42B0-8D4E-6026C7125DAF}"/>
                  </a:ext>
                </a:extLst>
              </p:cNvPr>
              <p:cNvSpPr/>
              <p:nvPr/>
            </p:nvSpPr>
            <p:spPr>
              <a:xfrm>
                <a:off x="212301" y="135474"/>
                <a:ext cx="899105" cy="5604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defRPr>
                    <a:solidFill>
                      <a:srgbClr val="FFFFFF"/>
                    </a:solidFill>
                    <a:latin typeface="Arial"/>
                    <a:ea typeface="Arial"/>
                    <a:cs typeface="Arial"/>
                    <a:sym typeface="Arial"/>
                  </a:defRPr>
                </a:lvl1pPr>
              </a:lstStyle>
              <a:p>
                <a:pPr defTabSz="914367">
                  <a:defRPr/>
                </a:pPr>
                <a:r>
                  <a:rPr sz="1687" kern="0" dirty="0"/>
                  <a:t>2012</a:t>
                </a:r>
              </a:p>
            </p:txBody>
          </p:sp>
        </p:grpSp>
        <p:grpSp>
          <p:nvGrpSpPr>
            <p:cNvPr id="21" name="Group 1469">
              <a:extLst>
                <a:ext uri="{FF2B5EF4-FFF2-40B4-BE49-F238E27FC236}">
                  <a16:creationId xmlns:a16="http://schemas.microsoft.com/office/drawing/2014/main" id="{137DC8D7-4CFE-4633-A92F-8F5A8BBF8CB9}"/>
                </a:ext>
              </a:extLst>
            </p:cNvPr>
            <p:cNvGrpSpPr/>
            <p:nvPr/>
          </p:nvGrpSpPr>
          <p:grpSpPr>
            <a:xfrm>
              <a:off x="7076508" y="5150820"/>
              <a:ext cx="1088350" cy="1088350"/>
              <a:chOff x="-1" y="0"/>
              <a:chExt cx="1088349" cy="1088348"/>
            </a:xfrm>
          </p:grpSpPr>
          <p:grpSp>
            <p:nvGrpSpPr>
              <p:cNvPr id="22" name="Group 1467">
                <a:extLst>
                  <a:ext uri="{FF2B5EF4-FFF2-40B4-BE49-F238E27FC236}">
                    <a16:creationId xmlns:a16="http://schemas.microsoft.com/office/drawing/2014/main" id="{A07B0561-C949-4941-9331-E3FF89940BC7}"/>
                  </a:ext>
                </a:extLst>
              </p:cNvPr>
              <p:cNvGrpSpPr/>
              <p:nvPr/>
            </p:nvGrpSpPr>
            <p:grpSpPr>
              <a:xfrm>
                <a:off x="-1" y="0"/>
                <a:ext cx="1088349" cy="1088348"/>
                <a:chOff x="0" y="0"/>
                <a:chExt cx="1088347" cy="1088347"/>
              </a:xfrm>
            </p:grpSpPr>
            <p:sp>
              <p:nvSpPr>
                <p:cNvPr id="24" name="Shape 1465">
                  <a:extLst>
                    <a:ext uri="{FF2B5EF4-FFF2-40B4-BE49-F238E27FC236}">
                      <a16:creationId xmlns:a16="http://schemas.microsoft.com/office/drawing/2014/main" id="{ECC22BA6-A426-4807-B63A-3F8D4B0618A8}"/>
                    </a:ext>
                  </a:extLst>
                </p:cNvPr>
                <p:cNvSpPr/>
                <p:nvPr/>
              </p:nvSpPr>
              <p:spPr>
                <a:xfrm>
                  <a:off x="0" y="0"/>
                  <a:ext cx="1088348" cy="1088348"/>
                </a:xfrm>
                <a:prstGeom prst="ellipse">
                  <a:avLst/>
                </a:prstGeom>
                <a:solidFill>
                  <a:srgbClr val="ED6566"/>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sp>
              <p:nvSpPr>
                <p:cNvPr id="25" name="Shape 1466">
                  <a:extLst>
                    <a:ext uri="{FF2B5EF4-FFF2-40B4-BE49-F238E27FC236}">
                      <a16:creationId xmlns:a16="http://schemas.microsoft.com/office/drawing/2014/main" id="{7BC37953-A9C0-44C0-AB8D-7DF9C312B0FC}"/>
                    </a:ext>
                  </a:extLst>
                </p:cNvPr>
                <p:cNvSpPr/>
                <p:nvPr/>
              </p:nvSpPr>
              <p:spPr>
                <a:xfrm>
                  <a:off x="128011" y="128011"/>
                  <a:ext cx="832328" cy="832328"/>
                </a:xfrm>
                <a:prstGeom prst="ellipse">
                  <a:avLst/>
                </a:prstGeom>
                <a:solidFill>
                  <a:srgbClr val="FFFFFF"/>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grpSp>
          <p:sp>
            <p:nvSpPr>
              <p:cNvPr id="23" name="Shape 1468">
                <a:extLst>
                  <a:ext uri="{FF2B5EF4-FFF2-40B4-BE49-F238E27FC236}">
                    <a16:creationId xmlns:a16="http://schemas.microsoft.com/office/drawing/2014/main" id="{3E15B88A-8E40-4A0E-B9C6-2CA5768E1269}"/>
                  </a:ext>
                </a:extLst>
              </p:cNvPr>
              <p:cNvSpPr/>
              <p:nvPr/>
            </p:nvSpPr>
            <p:spPr>
              <a:xfrm>
                <a:off x="394586" y="235055"/>
                <a:ext cx="299175" cy="5604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3400">
                    <a:solidFill>
                      <a:schemeClr val="accent3"/>
                    </a:solidFill>
                    <a:latin typeface="+mj-lt"/>
                    <a:ea typeface="+mj-ea"/>
                    <a:cs typeface="+mj-cs"/>
                    <a:sym typeface="Helvetica"/>
                  </a:defRPr>
                </a:lvl1pPr>
              </a:lstStyle>
              <a:p>
                <a:pPr defTabSz="914367">
                  <a:defRPr sz="2400">
                    <a:latin typeface="Raleway"/>
                    <a:ea typeface="Raleway"/>
                    <a:cs typeface="Raleway"/>
                    <a:sym typeface="Raleway"/>
                  </a:defRPr>
                </a:pPr>
                <a:r>
                  <a:rPr sz="1687" kern="0" dirty="0">
                    <a:solidFill>
                      <a:srgbClr val="ED6566"/>
                    </a:solidFill>
                    <a:latin typeface="Raleway"/>
                    <a:sym typeface="Raleway"/>
                  </a:rPr>
                  <a:t>9</a:t>
                </a:r>
              </a:p>
            </p:txBody>
          </p:sp>
        </p:grpSp>
        <p:grpSp>
          <p:nvGrpSpPr>
            <p:cNvPr id="26" name="Group 1474">
              <a:extLst>
                <a:ext uri="{FF2B5EF4-FFF2-40B4-BE49-F238E27FC236}">
                  <a16:creationId xmlns:a16="http://schemas.microsoft.com/office/drawing/2014/main" id="{F5D602D2-6463-448B-BC77-1D556DEFDB34}"/>
                </a:ext>
              </a:extLst>
            </p:cNvPr>
            <p:cNvGrpSpPr/>
            <p:nvPr/>
          </p:nvGrpSpPr>
          <p:grpSpPr>
            <a:xfrm>
              <a:off x="3039639" y="2286188"/>
              <a:ext cx="1088350" cy="1088350"/>
              <a:chOff x="0" y="0"/>
              <a:chExt cx="1088348" cy="1088348"/>
            </a:xfrm>
          </p:grpSpPr>
          <p:grpSp>
            <p:nvGrpSpPr>
              <p:cNvPr id="27" name="Group 1472">
                <a:extLst>
                  <a:ext uri="{FF2B5EF4-FFF2-40B4-BE49-F238E27FC236}">
                    <a16:creationId xmlns:a16="http://schemas.microsoft.com/office/drawing/2014/main" id="{1AF5FD71-0741-4C6A-8FB6-497BA260E6C7}"/>
                  </a:ext>
                </a:extLst>
              </p:cNvPr>
              <p:cNvGrpSpPr/>
              <p:nvPr/>
            </p:nvGrpSpPr>
            <p:grpSpPr>
              <a:xfrm>
                <a:off x="0" y="0"/>
                <a:ext cx="1088348" cy="1088348"/>
                <a:chOff x="0" y="0"/>
                <a:chExt cx="1088347" cy="1088347"/>
              </a:xfrm>
            </p:grpSpPr>
            <p:sp>
              <p:nvSpPr>
                <p:cNvPr id="29" name="Shape 1470">
                  <a:extLst>
                    <a:ext uri="{FF2B5EF4-FFF2-40B4-BE49-F238E27FC236}">
                      <a16:creationId xmlns:a16="http://schemas.microsoft.com/office/drawing/2014/main" id="{96486806-300C-43A5-8940-BC523318D125}"/>
                    </a:ext>
                  </a:extLst>
                </p:cNvPr>
                <p:cNvSpPr/>
                <p:nvPr/>
              </p:nvSpPr>
              <p:spPr>
                <a:xfrm>
                  <a:off x="0" y="0"/>
                  <a:ext cx="1088348" cy="1088348"/>
                </a:xfrm>
                <a:prstGeom prst="ellipse">
                  <a:avLst/>
                </a:prstGeom>
                <a:solidFill>
                  <a:srgbClr val="66CAC5"/>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sp>
              <p:nvSpPr>
                <p:cNvPr id="30" name="Shape 1471">
                  <a:extLst>
                    <a:ext uri="{FF2B5EF4-FFF2-40B4-BE49-F238E27FC236}">
                      <a16:creationId xmlns:a16="http://schemas.microsoft.com/office/drawing/2014/main" id="{517B199A-EE8F-4F5E-BBE8-68C03F2FF5E3}"/>
                    </a:ext>
                  </a:extLst>
                </p:cNvPr>
                <p:cNvSpPr/>
                <p:nvPr/>
              </p:nvSpPr>
              <p:spPr>
                <a:xfrm>
                  <a:off x="128011" y="128011"/>
                  <a:ext cx="832328" cy="832328"/>
                </a:xfrm>
                <a:prstGeom prst="ellipse">
                  <a:avLst/>
                </a:prstGeom>
                <a:solidFill>
                  <a:srgbClr val="FFFFFF"/>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grpSp>
          <p:sp>
            <p:nvSpPr>
              <p:cNvPr id="28" name="Shape 1473">
                <a:extLst>
                  <a:ext uri="{FF2B5EF4-FFF2-40B4-BE49-F238E27FC236}">
                    <a16:creationId xmlns:a16="http://schemas.microsoft.com/office/drawing/2014/main" id="{54F6A98F-9205-4EB4-AEC6-FFD06602DB84}"/>
                  </a:ext>
                </a:extLst>
              </p:cNvPr>
              <p:cNvSpPr/>
              <p:nvPr/>
            </p:nvSpPr>
            <p:spPr>
              <a:xfrm>
                <a:off x="394590" y="235055"/>
                <a:ext cx="299175" cy="5604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3400">
                    <a:solidFill>
                      <a:schemeClr val="accent2"/>
                    </a:solidFill>
                    <a:latin typeface="+mj-lt"/>
                    <a:ea typeface="+mj-ea"/>
                    <a:cs typeface="+mj-cs"/>
                    <a:sym typeface="Helvetica"/>
                  </a:defRPr>
                </a:lvl1pPr>
              </a:lstStyle>
              <a:p>
                <a:pPr defTabSz="914367">
                  <a:defRPr sz="2400">
                    <a:solidFill>
                      <a:srgbClr val="000000"/>
                    </a:solidFill>
                    <a:latin typeface="Raleway"/>
                    <a:ea typeface="Raleway"/>
                    <a:cs typeface="Raleway"/>
                    <a:sym typeface="Raleway"/>
                  </a:defRPr>
                </a:pPr>
                <a:r>
                  <a:rPr sz="1687" kern="0">
                    <a:solidFill>
                      <a:srgbClr val="66CAC5"/>
                    </a:solidFill>
                    <a:latin typeface="Raleway"/>
                    <a:sym typeface="Raleway"/>
                  </a:rPr>
                  <a:t>7</a:t>
                </a:r>
              </a:p>
            </p:txBody>
          </p:sp>
        </p:grpSp>
        <p:grpSp>
          <p:nvGrpSpPr>
            <p:cNvPr id="31" name="Group 1479">
              <a:extLst>
                <a:ext uri="{FF2B5EF4-FFF2-40B4-BE49-F238E27FC236}">
                  <a16:creationId xmlns:a16="http://schemas.microsoft.com/office/drawing/2014/main" id="{E14114D3-5C6E-40A2-B17D-1C494CD1A651}"/>
                </a:ext>
              </a:extLst>
            </p:cNvPr>
            <p:cNvGrpSpPr/>
            <p:nvPr/>
          </p:nvGrpSpPr>
          <p:grpSpPr>
            <a:xfrm>
              <a:off x="4045251" y="3007902"/>
              <a:ext cx="1088350" cy="1088350"/>
              <a:chOff x="0" y="0"/>
              <a:chExt cx="1088348" cy="1088348"/>
            </a:xfrm>
          </p:grpSpPr>
          <p:grpSp>
            <p:nvGrpSpPr>
              <p:cNvPr id="32" name="Group 1477">
                <a:extLst>
                  <a:ext uri="{FF2B5EF4-FFF2-40B4-BE49-F238E27FC236}">
                    <a16:creationId xmlns:a16="http://schemas.microsoft.com/office/drawing/2014/main" id="{F7FD1124-C334-4EA4-B12E-F4936E0DD99E}"/>
                  </a:ext>
                </a:extLst>
              </p:cNvPr>
              <p:cNvGrpSpPr/>
              <p:nvPr/>
            </p:nvGrpSpPr>
            <p:grpSpPr>
              <a:xfrm>
                <a:off x="0" y="0"/>
                <a:ext cx="1088348" cy="1088348"/>
                <a:chOff x="0" y="0"/>
                <a:chExt cx="1088347" cy="1088347"/>
              </a:xfrm>
            </p:grpSpPr>
            <p:sp>
              <p:nvSpPr>
                <p:cNvPr id="34" name="Shape 1475">
                  <a:extLst>
                    <a:ext uri="{FF2B5EF4-FFF2-40B4-BE49-F238E27FC236}">
                      <a16:creationId xmlns:a16="http://schemas.microsoft.com/office/drawing/2014/main" id="{FF75AB42-4406-4422-B240-A7BBC028E532}"/>
                    </a:ext>
                  </a:extLst>
                </p:cNvPr>
                <p:cNvSpPr/>
                <p:nvPr/>
              </p:nvSpPr>
              <p:spPr>
                <a:xfrm>
                  <a:off x="0" y="0"/>
                  <a:ext cx="1088348" cy="1088348"/>
                </a:xfrm>
                <a:prstGeom prst="ellipse">
                  <a:avLst/>
                </a:prstGeom>
                <a:solidFill>
                  <a:srgbClr val="6AAEDA"/>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sp>
              <p:nvSpPr>
                <p:cNvPr id="35" name="Shape 1476">
                  <a:extLst>
                    <a:ext uri="{FF2B5EF4-FFF2-40B4-BE49-F238E27FC236}">
                      <a16:creationId xmlns:a16="http://schemas.microsoft.com/office/drawing/2014/main" id="{6708FDE9-6711-4682-97CC-72EE1730733A}"/>
                    </a:ext>
                  </a:extLst>
                </p:cNvPr>
                <p:cNvSpPr/>
                <p:nvPr/>
              </p:nvSpPr>
              <p:spPr>
                <a:xfrm>
                  <a:off x="128011" y="128011"/>
                  <a:ext cx="832328" cy="832328"/>
                </a:xfrm>
                <a:prstGeom prst="ellipse">
                  <a:avLst/>
                </a:prstGeom>
                <a:solidFill>
                  <a:srgbClr val="FFFFFF"/>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grpSp>
          <p:sp>
            <p:nvSpPr>
              <p:cNvPr id="33" name="Shape 1478">
                <a:extLst>
                  <a:ext uri="{FF2B5EF4-FFF2-40B4-BE49-F238E27FC236}">
                    <a16:creationId xmlns:a16="http://schemas.microsoft.com/office/drawing/2014/main" id="{D4E04CDC-6235-4515-A880-14E35811E2E2}"/>
                  </a:ext>
                </a:extLst>
              </p:cNvPr>
              <p:cNvSpPr/>
              <p:nvPr/>
            </p:nvSpPr>
            <p:spPr>
              <a:xfrm>
                <a:off x="394587" y="235055"/>
                <a:ext cx="299175" cy="5604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3400">
                    <a:solidFill>
                      <a:schemeClr val="accent1"/>
                    </a:solidFill>
                    <a:latin typeface="+mj-lt"/>
                    <a:ea typeface="+mj-ea"/>
                    <a:cs typeface="+mj-cs"/>
                    <a:sym typeface="Helvetica"/>
                  </a:defRPr>
                </a:lvl1pPr>
              </a:lstStyle>
              <a:p>
                <a:pPr defTabSz="914367">
                  <a:defRPr sz="2400">
                    <a:solidFill>
                      <a:srgbClr val="000000"/>
                    </a:solidFill>
                    <a:latin typeface="Raleway"/>
                    <a:ea typeface="Raleway"/>
                    <a:cs typeface="Raleway"/>
                    <a:sym typeface="Raleway"/>
                  </a:defRPr>
                </a:pPr>
                <a:r>
                  <a:rPr sz="1687" kern="0">
                    <a:solidFill>
                      <a:srgbClr val="6AAEDA"/>
                    </a:solidFill>
                    <a:latin typeface="Raleway"/>
                    <a:sym typeface="Raleway"/>
                  </a:rPr>
                  <a:t>6</a:t>
                </a:r>
              </a:p>
            </p:txBody>
          </p:sp>
        </p:grpSp>
        <p:grpSp>
          <p:nvGrpSpPr>
            <p:cNvPr id="36" name="Group 1484">
              <a:extLst>
                <a:ext uri="{FF2B5EF4-FFF2-40B4-BE49-F238E27FC236}">
                  <a16:creationId xmlns:a16="http://schemas.microsoft.com/office/drawing/2014/main" id="{6BEDA164-63A0-4F2B-93D9-27B252C2671F}"/>
                </a:ext>
              </a:extLst>
            </p:cNvPr>
            <p:cNvGrpSpPr/>
            <p:nvPr/>
          </p:nvGrpSpPr>
          <p:grpSpPr>
            <a:xfrm>
              <a:off x="6054291" y="4480072"/>
              <a:ext cx="1088350" cy="1088350"/>
              <a:chOff x="0" y="0"/>
              <a:chExt cx="1088348" cy="1088348"/>
            </a:xfrm>
          </p:grpSpPr>
          <p:grpSp>
            <p:nvGrpSpPr>
              <p:cNvPr id="37" name="Group 1482">
                <a:extLst>
                  <a:ext uri="{FF2B5EF4-FFF2-40B4-BE49-F238E27FC236}">
                    <a16:creationId xmlns:a16="http://schemas.microsoft.com/office/drawing/2014/main" id="{D3A07D7A-F3E8-4B59-99C1-CF59EF4E0BF4}"/>
                  </a:ext>
                </a:extLst>
              </p:cNvPr>
              <p:cNvGrpSpPr/>
              <p:nvPr/>
            </p:nvGrpSpPr>
            <p:grpSpPr>
              <a:xfrm>
                <a:off x="0" y="0"/>
                <a:ext cx="1088348" cy="1088348"/>
                <a:chOff x="0" y="0"/>
                <a:chExt cx="1088347" cy="1088347"/>
              </a:xfrm>
            </p:grpSpPr>
            <p:sp>
              <p:nvSpPr>
                <p:cNvPr id="39" name="Shape 1480">
                  <a:extLst>
                    <a:ext uri="{FF2B5EF4-FFF2-40B4-BE49-F238E27FC236}">
                      <a16:creationId xmlns:a16="http://schemas.microsoft.com/office/drawing/2014/main" id="{1C621BD1-ECD7-43AF-B482-8C90C20939AA}"/>
                    </a:ext>
                  </a:extLst>
                </p:cNvPr>
                <p:cNvSpPr/>
                <p:nvPr/>
              </p:nvSpPr>
              <p:spPr>
                <a:xfrm>
                  <a:off x="0" y="0"/>
                  <a:ext cx="1088348" cy="1088348"/>
                </a:xfrm>
                <a:prstGeom prst="ellipse">
                  <a:avLst/>
                </a:prstGeom>
                <a:solidFill>
                  <a:srgbClr val="C86DAA"/>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sp>
              <p:nvSpPr>
                <p:cNvPr id="40" name="Shape 1481">
                  <a:extLst>
                    <a:ext uri="{FF2B5EF4-FFF2-40B4-BE49-F238E27FC236}">
                      <a16:creationId xmlns:a16="http://schemas.microsoft.com/office/drawing/2014/main" id="{3AC30ED9-353C-4B9F-9D7D-BEBCE6FC3050}"/>
                    </a:ext>
                  </a:extLst>
                </p:cNvPr>
                <p:cNvSpPr/>
                <p:nvPr/>
              </p:nvSpPr>
              <p:spPr>
                <a:xfrm>
                  <a:off x="128011" y="128011"/>
                  <a:ext cx="832328" cy="832328"/>
                </a:xfrm>
                <a:prstGeom prst="ellipse">
                  <a:avLst/>
                </a:prstGeom>
                <a:solidFill>
                  <a:srgbClr val="FFFFFF"/>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grpSp>
          <p:sp>
            <p:nvSpPr>
              <p:cNvPr id="38" name="Shape 1483">
                <a:extLst>
                  <a:ext uri="{FF2B5EF4-FFF2-40B4-BE49-F238E27FC236}">
                    <a16:creationId xmlns:a16="http://schemas.microsoft.com/office/drawing/2014/main" id="{BFD995C0-112F-411D-8762-D02C92795533}"/>
                  </a:ext>
                </a:extLst>
              </p:cNvPr>
              <p:cNvSpPr/>
              <p:nvPr/>
            </p:nvSpPr>
            <p:spPr>
              <a:xfrm>
                <a:off x="394587" y="235055"/>
                <a:ext cx="299175" cy="5604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3400">
                    <a:solidFill>
                      <a:schemeClr val="accent5"/>
                    </a:solidFill>
                    <a:latin typeface="+mj-lt"/>
                    <a:ea typeface="+mj-ea"/>
                    <a:cs typeface="+mj-cs"/>
                    <a:sym typeface="Helvetica"/>
                  </a:defRPr>
                </a:lvl1pPr>
              </a:lstStyle>
              <a:p>
                <a:pPr defTabSz="914367">
                  <a:defRPr sz="2400">
                    <a:solidFill>
                      <a:srgbClr val="000000"/>
                    </a:solidFill>
                    <a:latin typeface="Raleway"/>
                    <a:ea typeface="Raleway"/>
                    <a:cs typeface="Raleway"/>
                    <a:sym typeface="Raleway"/>
                  </a:defRPr>
                </a:pPr>
                <a:r>
                  <a:rPr sz="1687" kern="0">
                    <a:solidFill>
                      <a:srgbClr val="C86DAA"/>
                    </a:solidFill>
                    <a:latin typeface="Raleway"/>
                    <a:sym typeface="Raleway"/>
                  </a:rPr>
                  <a:t>8</a:t>
                </a:r>
              </a:p>
            </p:txBody>
          </p:sp>
        </p:grpSp>
        <p:grpSp>
          <p:nvGrpSpPr>
            <p:cNvPr id="41" name="Group 1489">
              <a:extLst>
                <a:ext uri="{FF2B5EF4-FFF2-40B4-BE49-F238E27FC236}">
                  <a16:creationId xmlns:a16="http://schemas.microsoft.com/office/drawing/2014/main" id="{0A6EBB37-1C6E-4126-8ABB-3D24A51A282D}"/>
                </a:ext>
              </a:extLst>
            </p:cNvPr>
            <p:cNvGrpSpPr/>
            <p:nvPr/>
          </p:nvGrpSpPr>
          <p:grpSpPr>
            <a:xfrm>
              <a:off x="5108404" y="3754152"/>
              <a:ext cx="1088349" cy="1088350"/>
              <a:chOff x="0" y="0"/>
              <a:chExt cx="1088348" cy="1088348"/>
            </a:xfrm>
          </p:grpSpPr>
          <p:grpSp>
            <p:nvGrpSpPr>
              <p:cNvPr id="42" name="Group 1487">
                <a:extLst>
                  <a:ext uri="{FF2B5EF4-FFF2-40B4-BE49-F238E27FC236}">
                    <a16:creationId xmlns:a16="http://schemas.microsoft.com/office/drawing/2014/main" id="{B764AA15-754F-4054-934D-0E67161245B3}"/>
                  </a:ext>
                </a:extLst>
              </p:cNvPr>
              <p:cNvGrpSpPr/>
              <p:nvPr/>
            </p:nvGrpSpPr>
            <p:grpSpPr>
              <a:xfrm>
                <a:off x="0" y="0"/>
                <a:ext cx="1088348" cy="1088348"/>
                <a:chOff x="0" y="0"/>
                <a:chExt cx="1088347" cy="1088347"/>
              </a:xfrm>
            </p:grpSpPr>
            <p:sp>
              <p:nvSpPr>
                <p:cNvPr id="44" name="Shape 1485">
                  <a:extLst>
                    <a:ext uri="{FF2B5EF4-FFF2-40B4-BE49-F238E27FC236}">
                      <a16:creationId xmlns:a16="http://schemas.microsoft.com/office/drawing/2014/main" id="{DA25309F-2576-4EBF-BEE9-88BE7C4466ED}"/>
                    </a:ext>
                  </a:extLst>
                </p:cNvPr>
                <p:cNvSpPr/>
                <p:nvPr/>
              </p:nvSpPr>
              <p:spPr>
                <a:xfrm>
                  <a:off x="0" y="0"/>
                  <a:ext cx="1088348" cy="1088348"/>
                </a:xfrm>
                <a:prstGeom prst="ellipse">
                  <a:avLst/>
                </a:prstGeom>
                <a:solidFill>
                  <a:srgbClr val="FEC444"/>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sp>
              <p:nvSpPr>
                <p:cNvPr id="45" name="Shape 1486">
                  <a:extLst>
                    <a:ext uri="{FF2B5EF4-FFF2-40B4-BE49-F238E27FC236}">
                      <a16:creationId xmlns:a16="http://schemas.microsoft.com/office/drawing/2014/main" id="{38BBD5F8-D0F5-40E6-84A8-7B501E8DCF72}"/>
                    </a:ext>
                  </a:extLst>
                </p:cNvPr>
                <p:cNvSpPr/>
                <p:nvPr/>
              </p:nvSpPr>
              <p:spPr>
                <a:xfrm>
                  <a:off x="128011" y="128011"/>
                  <a:ext cx="832328" cy="832328"/>
                </a:xfrm>
                <a:prstGeom prst="ellipse">
                  <a:avLst/>
                </a:prstGeom>
                <a:solidFill>
                  <a:srgbClr val="FFFFFF"/>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grpSp>
          <p:sp>
            <p:nvSpPr>
              <p:cNvPr id="43" name="Shape 1488">
                <a:extLst>
                  <a:ext uri="{FF2B5EF4-FFF2-40B4-BE49-F238E27FC236}">
                    <a16:creationId xmlns:a16="http://schemas.microsoft.com/office/drawing/2014/main" id="{D81F61B2-4B28-4994-A10F-C03E1EB04CB0}"/>
                  </a:ext>
                </a:extLst>
              </p:cNvPr>
              <p:cNvSpPr/>
              <p:nvPr/>
            </p:nvSpPr>
            <p:spPr>
              <a:xfrm>
                <a:off x="394585" y="235055"/>
                <a:ext cx="299175" cy="5604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3400">
                    <a:solidFill>
                      <a:schemeClr val="accent4"/>
                    </a:solidFill>
                    <a:latin typeface="+mj-lt"/>
                    <a:ea typeface="+mj-ea"/>
                    <a:cs typeface="+mj-cs"/>
                    <a:sym typeface="Helvetica"/>
                  </a:defRPr>
                </a:lvl1pPr>
              </a:lstStyle>
              <a:p>
                <a:pPr defTabSz="914367">
                  <a:defRPr sz="2400">
                    <a:solidFill>
                      <a:srgbClr val="000000"/>
                    </a:solidFill>
                    <a:latin typeface="Raleway"/>
                    <a:ea typeface="Raleway"/>
                    <a:cs typeface="Raleway"/>
                    <a:sym typeface="Raleway"/>
                  </a:defRPr>
                </a:pPr>
                <a:r>
                  <a:rPr sz="1687" kern="0">
                    <a:solidFill>
                      <a:srgbClr val="FEC444"/>
                    </a:solidFill>
                    <a:latin typeface="Raleway"/>
                    <a:sym typeface="Raleway"/>
                  </a:rPr>
                  <a:t>9</a:t>
                </a:r>
              </a:p>
            </p:txBody>
          </p:sp>
        </p:grpSp>
        <p:grpSp>
          <p:nvGrpSpPr>
            <p:cNvPr id="62" name="Group 1461">
              <a:extLst>
                <a:ext uri="{FF2B5EF4-FFF2-40B4-BE49-F238E27FC236}">
                  <a16:creationId xmlns:a16="http://schemas.microsoft.com/office/drawing/2014/main" id="{C04892C1-C64B-42C3-95AE-BC969D46156D}"/>
                </a:ext>
              </a:extLst>
            </p:cNvPr>
            <p:cNvGrpSpPr/>
            <p:nvPr/>
          </p:nvGrpSpPr>
          <p:grpSpPr>
            <a:xfrm>
              <a:off x="576604" y="7668763"/>
              <a:ext cx="9063599" cy="714118"/>
              <a:chOff x="0" y="0"/>
              <a:chExt cx="2706731" cy="714117"/>
            </a:xfrm>
          </p:grpSpPr>
          <p:sp>
            <p:nvSpPr>
              <p:cNvPr id="63" name="Shape 1459">
                <a:extLst>
                  <a:ext uri="{FF2B5EF4-FFF2-40B4-BE49-F238E27FC236}">
                    <a16:creationId xmlns:a16="http://schemas.microsoft.com/office/drawing/2014/main" id="{E9DBB836-394A-4AE7-9EC2-D7A336738E68}"/>
                  </a:ext>
                </a:extLst>
              </p:cNvPr>
              <p:cNvSpPr/>
              <p:nvPr/>
            </p:nvSpPr>
            <p:spPr>
              <a:xfrm>
                <a:off x="0" y="0"/>
                <a:ext cx="2706731" cy="714117"/>
              </a:xfrm>
              <a:prstGeom prst="rect">
                <a:avLst/>
              </a:prstGeom>
              <a:solidFill>
                <a:srgbClr val="66CAC5"/>
              </a:solidFill>
              <a:ln w="12700" cap="flat">
                <a:noFill/>
                <a:miter lim="400000"/>
              </a:ln>
              <a:effectLst>
                <a:outerShdw blurRad="50800" dist="38100" dir="2700000" rotWithShape="0">
                  <a:srgbClr val="3A3838">
                    <a:alpha val="37000"/>
                  </a:srgbClr>
                </a:outerShdw>
              </a:effectLst>
            </p:spPr>
            <p:txBody>
              <a:bodyPr wrap="square" lIns="34289" tIns="34289" rIns="34289" bIns="34289" numCol="1" anchor="t">
                <a:noAutofit/>
              </a:bodyPr>
              <a:lstStyle/>
              <a:p>
                <a:pPr defTabSz="914367">
                  <a:defRPr/>
                </a:pPr>
                <a:endParaRPr sz="1687" kern="0">
                  <a:solidFill>
                    <a:srgbClr val="000000"/>
                  </a:solidFill>
                  <a:latin typeface="Raleway"/>
                  <a:sym typeface="Raleway"/>
                </a:endParaRPr>
              </a:p>
            </p:txBody>
          </p:sp>
          <p:sp>
            <p:nvSpPr>
              <p:cNvPr id="64" name="Shape 1460">
                <a:extLst>
                  <a:ext uri="{FF2B5EF4-FFF2-40B4-BE49-F238E27FC236}">
                    <a16:creationId xmlns:a16="http://schemas.microsoft.com/office/drawing/2014/main" id="{E0B252B2-45FE-4DD3-A0F2-472DAA452017}"/>
                  </a:ext>
                </a:extLst>
              </p:cNvPr>
              <p:cNvSpPr/>
              <p:nvPr/>
            </p:nvSpPr>
            <p:spPr>
              <a:xfrm>
                <a:off x="77607" y="135404"/>
                <a:ext cx="268507" cy="5604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defRPr>
                    <a:solidFill>
                      <a:srgbClr val="FFFFFF"/>
                    </a:solidFill>
                    <a:latin typeface="Arial"/>
                    <a:ea typeface="Arial"/>
                    <a:cs typeface="Arial"/>
                    <a:sym typeface="Arial"/>
                  </a:defRPr>
                </a:lvl1pPr>
              </a:lstStyle>
              <a:p>
                <a:pPr defTabSz="914367">
                  <a:defRPr/>
                </a:pPr>
                <a:r>
                  <a:rPr lang="tr-TR" sz="1687" kern="0" dirty="0"/>
                  <a:t>2019</a:t>
                </a:r>
                <a:endParaRPr sz="1687" kern="0" dirty="0"/>
              </a:p>
            </p:txBody>
          </p:sp>
        </p:grpSp>
        <p:grpSp>
          <p:nvGrpSpPr>
            <p:cNvPr id="65" name="Group 1474">
              <a:extLst>
                <a:ext uri="{FF2B5EF4-FFF2-40B4-BE49-F238E27FC236}">
                  <a16:creationId xmlns:a16="http://schemas.microsoft.com/office/drawing/2014/main" id="{4F104A07-EE7B-4AEE-9AC9-E1CDCA4834E6}"/>
                </a:ext>
              </a:extLst>
            </p:cNvPr>
            <p:cNvGrpSpPr/>
            <p:nvPr/>
          </p:nvGrpSpPr>
          <p:grpSpPr>
            <a:xfrm>
              <a:off x="9527045" y="7439805"/>
              <a:ext cx="1088351" cy="1088351"/>
              <a:chOff x="0" y="0"/>
              <a:chExt cx="1088349" cy="1088349"/>
            </a:xfrm>
          </p:grpSpPr>
          <p:grpSp>
            <p:nvGrpSpPr>
              <p:cNvPr id="66" name="Group 1472">
                <a:extLst>
                  <a:ext uri="{FF2B5EF4-FFF2-40B4-BE49-F238E27FC236}">
                    <a16:creationId xmlns:a16="http://schemas.microsoft.com/office/drawing/2014/main" id="{783D2A34-22A8-484B-A2AF-44050B049205}"/>
                  </a:ext>
                </a:extLst>
              </p:cNvPr>
              <p:cNvGrpSpPr/>
              <p:nvPr/>
            </p:nvGrpSpPr>
            <p:grpSpPr>
              <a:xfrm>
                <a:off x="0" y="0"/>
                <a:ext cx="1088349" cy="1088349"/>
                <a:chOff x="0" y="0"/>
                <a:chExt cx="1088348" cy="1088348"/>
              </a:xfrm>
            </p:grpSpPr>
            <p:sp>
              <p:nvSpPr>
                <p:cNvPr id="68" name="Shape 1470">
                  <a:extLst>
                    <a:ext uri="{FF2B5EF4-FFF2-40B4-BE49-F238E27FC236}">
                      <a16:creationId xmlns:a16="http://schemas.microsoft.com/office/drawing/2014/main" id="{581E7DEE-B5EA-4D5B-A9F5-FC8C8EC56F3A}"/>
                    </a:ext>
                  </a:extLst>
                </p:cNvPr>
                <p:cNvSpPr/>
                <p:nvPr/>
              </p:nvSpPr>
              <p:spPr>
                <a:xfrm>
                  <a:off x="0" y="0"/>
                  <a:ext cx="1088348" cy="1088348"/>
                </a:xfrm>
                <a:prstGeom prst="ellipse">
                  <a:avLst/>
                </a:prstGeom>
                <a:solidFill>
                  <a:srgbClr val="66CAC5"/>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sp>
              <p:nvSpPr>
                <p:cNvPr id="69" name="Shape 1471">
                  <a:extLst>
                    <a:ext uri="{FF2B5EF4-FFF2-40B4-BE49-F238E27FC236}">
                      <a16:creationId xmlns:a16="http://schemas.microsoft.com/office/drawing/2014/main" id="{F8A0E685-23F8-4DCA-9471-49DFA5D475C8}"/>
                    </a:ext>
                  </a:extLst>
                </p:cNvPr>
                <p:cNvSpPr/>
                <p:nvPr/>
              </p:nvSpPr>
              <p:spPr>
                <a:xfrm>
                  <a:off x="128011" y="128011"/>
                  <a:ext cx="832328" cy="832328"/>
                </a:xfrm>
                <a:prstGeom prst="ellipse">
                  <a:avLst/>
                </a:prstGeom>
                <a:solidFill>
                  <a:srgbClr val="FFFFFF"/>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grpSp>
          <p:sp>
            <p:nvSpPr>
              <p:cNvPr id="67" name="Shape 1473">
                <a:extLst>
                  <a:ext uri="{FF2B5EF4-FFF2-40B4-BE49-F238E27FC236}">
                    <a16:creationId xmlns:a16="http://schemas.microsoft.com/office/drawing/2014/main" id="{88C1D8FE-F20D-4A43-8956-F7860C2DB600}"/>
                  </a:ext>
                </a:extLst>
              </p:cNvPr>
              <p:cNvSpPr/>
              <p:nvPr/>
            </p:nvSpPr>
            <p:spPr>
              <a:xfrm>
                <a:off x="301587" y="235054"/>
                <a:ext cx="485178" cy="5604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3400">
                    <a:solidFill>
                      <a:schemeClr val="accent2"/>
                    </a:solidFill>
                    <a:latin typeface="+mj-lt"/>
                    <a:ea typeface="+mj-ea"/>
                    <a:cs typeface="+mj-cs"/>
                    <a:sym typeface="Helvetica"/>
                  </a:defRPr>
                </a:lvl1pPr>
              </a:lstStyle>
              <a:p>
                <a:pPr defTabSz="914367">
                  <a:defRPr sz="2400">
                    <a:solidFill>
                      <a:srgbClr val="000000"/>
                    </a:solidFill>
                    <a:latin typeface="Raleway"/>
                    <a:ea typeface="Raleway"/>
                    <a:cs typeface="Raleway"/>
                    <a:sym typeface="Raleway"/>
                  </a:defRPr>
                </a:pPr>
                <a:r>
                  <a:rPr lang="tr-TR" sz="1687" kern="0" dirty="0">
                    <a:solidFill>
                      <a:srgbClr val="66CAC5"/>
                    </a:solidFill>
                    <a:latin typeface="Raleway"/>
                    <a:sym typeface="Raleway"/>
                  </a:rPr>
                  <a:t>12</a:t>
                </a:r>
                <a:endParaRPr sz="1687" kern="0" dirty="0">
                  <a:solidFill>
                    <a:srgbClr val="66CAC5"/>
                  </a:solidFill>
                  <a:latin typeface="Raleway"/>
                  <a:sym typeface="Raleway"/>
                </a:endParaRPr>
              </a:p>
            </p:txBody>
          </p:sp>
        </p:grpSp>
        <p:grpSp>
          <p:nvGrpSpPr>
            <p:cNvPr id="70" name="Group 1455">
              <a:extLst>
                <a:ext uri="{FF2B5EF4-FFF2-40B4-BE49-F238E27FC236}">
                  <a16:creationId xmlns:a16="http://schemas.microsoft.com/office/drawing/2014/main" id="{63A5B40B-A14E-4AFA-A599-6A338315A6B1}"/>
                </a:ext>
              </a:extLst>
            </p:cNvPr>
            <p:cNvGrpSpPr/>
            <p:nvPr/>
          </p:nvGrpSpPr>
          <p:grpSpPr>
            <a:xfrm>
              <a:off x="576604" y="8411300"/>
              <a:ext cx="9818919" cy="768690"/>
              <a:chOff x="0" y="0"/>
              <a:chExt cx="5090525" cy="768689"/>
            </a:xfrm>
          </p:grpSpPr>
          <p:sp>
            <p:nvSpPr>
              <p:cNvPr id="71" name="Shape 1453">
                <a:extLst>
                  <a:ext uri="{FF2B5EF4-FFF2-40B4-BE49-F238E27FC236}">
                    <a16:creationId xmlns:a16="http://schemas.microsoft.com/office/drawing/2014/main" id="{F48E221F-48A2-4B14-83E8-AEA463981F01}"/>
                  </a:ext>
                </a:extLst>
              </p:cNvPr>
              <p:cNvSpPr/>
              <p:nvPr/>
            </p:nvSpPr>
            <p:spPr>
              <a:xfrm>
                <a:off x="0" y="0"/>
                <a:ext cx="5090525" cy="733894"/>
              </a:xfrm>
              <a:prstGeom prst="rect">
                <a:avLst/>
              </a:prstGeom>
              <a:solidFill>
                <a:srgbClr val="FEC444"/>
              </a:solidFill>
              <a:ln w="12700" cap="flat">
                <a:noFill/>
                <a:miter lim="400000"/>
              </a:ln>
              <a:effectLst>
                <a:outerShdw blurRad="50800" dist="38100" dir="2700000" rotWithShape="0">
                  <a:srgbClr val="3A3838">
                    <a:alpha val="37000"/>
                  </a:srgbClr>
                </a:outerShdw>
              </a:effectLst>
            </p:spPr>
            <p:txBody>
              <a:bodyPr wrap="square" lIns="34289" tIns="34289" rIns="34289" bIns="34289" numCol="1" anchor="t">
                <a:noAutofit/>
              </a:bodyPr>
              <a:lstStyle/>
              <a:p>
                <a:pPr defTabSz="914367">
                  <a:defRPr/>
                </a:pPr>
                <a:endParaRPr sz="1687" kern="0">
                  <a:solidFill>
                    <a:srgbClr val="000000"/>
                  </a:solidFill>
                  <a:latin typeface="Raleway"/>
                  <a:sym typeface="Raleway"/>
                </a:endParaRPr>
              </a:p>
            </p:txBody>
          </p:sp>
          <p:sp>
            <p:nvSpPr>
              <p:cNvPr id="72" name="Shape 1454">
                <a:extLst>
                  <a:ext uri="{FF2B5EF4-FFF2-40B4-BE49-F238E27FC236}">
                    <a16:creationId xmlns:a16="http://schemas.microsoft.com/office/drawing/2014/main" id="{71A162B4-789D-4F92-AE50-327721EBF3F6}"/>
                  </a:ext>
                </a:extLst>
              </p:cNvPr>
              <p:cNvSpPr/>
              <p:nvPr/>
            </p:nvSpPr>
            <p:spPr>
              <a:xfrm>
                <a:off x="135388" y="208224"/>
                <a:ext cx="466133" cy="5604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defRPr>
                    <a:solidFill>
                      <a:srgbClr val="FFFFFF"/>
                    </a:solidFill>
                    <a:latin typeface="Arial"/>
                    <a:ea typeface="Arial"/>
                    <a:cs typeface="Arial"/>
                    <a:sym typeface="Arial"/>
                  </a:defRPr>
                </a:lvl1pPr>
              </a:lstStyle>
              <a:p>
                <a:pPr defTabSz="914367">
                  <a:defRPr/>
                </a:pPr>
                <a:r>
                  <a:rPr sz="1687" kern="0" dirty="0"/>
                  <a:t>20</a:t>
                </a:r>
                <a:r>
                  <a:rPr lang="tr-TR" sz="1687" kern="0" dirty="0"/>
                  <a:t>20</a:t>
                </a:r>
                <a:endParaRPr sz="1687" kern="0" dirty="0"/>
              </a:p>
            </p:txBody>
          </p:sp>
        </p:grpSp>
        <p:grpSp>
          <p:nvGrpSpPr>
            <p:cNvPr id="73" name="Group 1489">
              <a:extLst>
                <a:ext uri="{FF2B5EF4-FFF2-40B4-BE49-F238E27FC236}">
                  <a16:creationId xmlns:a16="http://schemas.microsoft.com/office/drawing/2014/main" id="{A896C3DE-6A25-4B05-A4D5-B9984D7491D7}"/>
                </a:ext>
              </a:extLst>
            </p:cNvPr>
            <p:cNvGrpSpPr/>
            <p:nvPr/>
          </p:nvGrpSpPr>
          <p:grpSpPr>
            <a:xfrm>
              <a:off x="10258054" y="8249722"/>
              <a:ext cx="1088350" cy="1088351"/>
              <a:chOff x="-9463" y="15650"/>
              <a:chExt cx="1088349" cy="1088349"/>
            </a:xfrm>
          </p:grpSpPr>
          <p:grpSp>
            <p:nvGrpSpPr>
              <p:cNvPr id="74" name="Group 1487">
                <a:extLst>
                  <a:ext uri="{FF2B5EF4-FFF2-40B4-BE49-F238E27FC236}">
                    <a16:creationId xmlns:a16="http://schemas.microsoft.com/office/drawing/2014/main" id="{30AD2CBE-1CD6-4B6A-9C2D-773F7BFBD01F}"/>
                  </a:ext>
                </a:extLst>
              </p:cNvPr>
              <p:cNvGrpSpPr/>
              <p:nvPr/>
            </p:nvGrpSpPr>
            <p:grpSpPr>
              <a:xfrm>
                <a:off x="-9463" y="15650"/>
                <a:ext cx="1088349" cy="1088349"/>
                <a:chOff x="-9463" y="15650"/>
                <a:chExt cx="1088348" cy="1088348"/>
              </a:xfrm>
            </p:grpSpPr>
            <p:sp>
              <p:nvSpPr>
                <p:cNvPr id="76" name="Shape 1485">
                  <a:extLst>
                    <a:ext uri="{FF2B5EF4-FFF2-40B4-BE49-F238E27FC236}">
                      <a16:creationId xmlns:a16="http://schemas.microsoft.com/office/drawing/2014/main" id="{79BD5719-CC62-442C-8AA0-A8F603B9F55D}"/>
                    </a:ext>
                  </a:extLst>
                </p:cNvPr>
                <p:cNvSpPr/>
                <p:nvPr/>
              </p:nvSpPr>
              <p:spPr>
                <a:xfrm>
                  <a:off x="-9463" y="15650"/>
                  <a:ext cx="1088348" cy="1088348"/>
                </a:xfrm>
                <a:prstGeom prst="ellipse">
                  <a:avLst/>
                </a:prstGeom>
                <a:solidFill>
                  <a:srgbClr val="FEC444"/>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sp>
              <p:nvSpPr>
                <p:cNvPr id="77" name="Shape 1486">
                  <a:extLst>
                    <a:ext uri="{FF2B5EF4-FFF2-40B4-BE49-F238E27FC236}">
                      <a16:creationId xmlns:a16="http://schemas.microsoft.com/office/drawing/2014/main" id="{723CDC53-41D9-4EA0-90F8-9E7D098CEAB3}"/>
                    </a:ext>
                  </a:extLst>
                </p:cNvPr>
                <p:cNvSpPr/>
                <p:nvPr/>
              </p:nvSpPr>
              <p:spPr>
                <a:xfrm>
                  <a:off x="128011" y="128011"/>
                  <a:ext cx="832328" cy="832328"/>
                </a:xfrm>
                <a:prstGeom prst="ellipse">
                  <a:avLst/>
                </a:prstGeom>
                <a:solidFill>
                  <a:srgbClr val="FFFFFF"/>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grpSp>
          <p:sp>
            <p:nvSpPr>
              <p:cNvPr id="75" name="Shape 1488">
                <a:extLst>
                  <a:ext uri="{FF2B5EF4-FFF2-40B4-BE49-F238E27FC236}">
                    <a16:creationId xmlns:a16="http://schemas.microsoft.com/office/drawing/2014/main" id="{6C8E9B95-3D88-46C0-9B4C-F60343990400}"/>
                  </a:ext>
                </a:extLst>
              </p:cNvPr>
              <p:cNvSpPr/>
              <p:nvPr/>
            </p:nvSpPr>
            <p:spPr>
              <a:xfrm>
                <a:off x="292123" y="250704"/>
                <a:ext cx="485179" cy="5604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3400">
                    <a:solidFill>
                      <a:schemeClr val="accent4"/>
                    </a:solidFill>
                    <a:latin typeface="+mj-lt"/>
                    <a:ea typeface="+mj-ea"/>
                    <a:cs typeface="+mj-cs"/>
                    <a:sym typeface="Helvetica"/>
                  </a:defRPr>
                </a:lvl1pPr>
              </a:lstStyle>
              <a:p>
                <a:pPr defTabSz="914367">
                  <a:defRPr sz="2400">
                    <a:solidFill>
                      <a:srgbClr val="000000"/>
                    </a:solidFill>
                    <a:latin typeface="Raleway"/>
                    <a:ea typeface="Raleway"/>
                    <a:cs typeface="Raleway"/>
                    <a:sym typeface="Raleway"/>
                  </a:defRPr>
                </a:pPr>
                <a:r>
                  <a:rPr lang="tr-TR" sz="1687" kern="0" dirty="0">
                    <a:solidFill>
                      <a:srgbClr val="FEC444"/>
                    </a:solidFill>
                    <a:latin typeface="Raleway"/>
                    <a:sym typeface="Raleway"/>
                  </a:rPr>
                  <a:t>10</a:t>
                </a:r>
                <a:endParaRPr sz="1687" kern="0" dirty="0">
                  <a:solidFill>
                    <a:srgbClr val="FEC444"/>
                  </a:solidFill>
                  <a:latin typeface="Raleway"/>
                  <a:sym typeface="Raleway"/>
                </a:endParaRPr>
              </a:p>
            </p:txBody>
          </p:sp>
        </p:grpSp>
        <p:grpSp>
          <p:nvGrpSpPr>
            <p:cNvPr id="61" name="Group 1455">
              <a:extLst>
                <a:ext uri="{FF2B5EF4-FFF2-40B4-BE49-F238E27FC236}">
                  <a16:creationId xmlns:a16="http://schemas.microsoft.com/office/drawing/2014/main" id="{CD7E13A4-3930-4B34-BCD7-0F7B5DCE6280}"/>
                </a:ext>
              </a:extLst>
            </p:cNvPr>
            <p:cNvGrpSpPr/>
            <p:nvPr/>
          </p:nvGrpSpPr>
          <p:grpSpPr>
            <a:xfrm>
              <a:off x="587026" y="6180899"/>
              <a:ext cx="7690796" cy="787112"/>
              <a:chOff x="0" y="0"/>
              <a:chExt cx="5090525" cy="787111"/>
            </a:xfrm>
          </p:grpSpPr>
          <p:sp>
            <p:nvSpPr>
              <p:cNvPr id="78" name="Shape 1453">
                <a:extLst>
                  <a:ext uri="{FF2B5EF4-FFF2-40B4-BE49-F238E27FC236}">
                    <a16:creationId xmlns:a16="http://schemas.microsoft.com/office/drawing/2014/main" id="{CE8A8B25-E485-4650-81CF-C3A7DCB7CD30}"/>
                  </a:ext>
                </a:extLst>
              </p:cNvPr>
              <p:cNvSpPr/>
              <p:nvPr/>
            </p:nvSpPr>
            <p:spPr>
              <a:xfrm>
                <a:off x="0" y="0"/>
                <a:ext cx="5090525" cy="733894"/>
              </a:xfrm>
              <a:prstGeom prst="rect">
                <a:avLst/>
              </a:prstGeom>
              <a:solidFill>
                <a:srgbClr val="FEC444"/>
              </a:solidFill>
              <a:ln w="12700" cap="flat">
                <a:noFill/>
                <a:miter lim="400000"/>
              </a:ln>
              <a:effectLst>
                <a:outerShdw blurRad="50800" dist="38100" dir="2700000" rotWithShape="0">
                  <a:srgbClr val="3A3838">
                    <a:alpha val="37000"/>
                  </a:srgbClr>
                </a:outerShdw>
              </a:effectLst>
            </p:spPr>
            <p:txBody>
              <a:bodyPr wrap="square" lIns="34289" tIns="34289" rIns="34289" bIns="34289" numCol="1" anchor="t">
                <a:noAutofit/>
              </a:bodyPr>
              <a:lstStyle/>
              <a:p>
                <a:pPr defTabSz="914367">
                  <a:defRPr/>
                </a:pPr>
                <a:endParaRPr sz="1687" kern="0" dirty="0">
                  <a:solidFill>
                    <a:srgbClr val="000000"/>
                  </a:solidFill>
                  <a:latin typeface="Raleway"/>
                  <a:sym typeface="Raleway"/>
                </a:endParaRPr>
              </a:p>
            </p:txBody>
          </p:sp>
          <p:sp>
            <p:nvSpPr>
              <p:cNvPr id="79" name="Shape 1454">
                <a:extLst>
                  <a:ext uri="{FF2B5EF4-FFF2-40B4-BE49-F238E27FC236}">
                    <a16:creationId xmlns:a16="http://schemas.microsoft.com/office/drawing/2014/main" id="{29B27D09-5E8F-454E-B050-6C0DB2CAEFF7}"/>
                  </a:ext>
                </a:extLst>
              </p:cNvPr>
              <p:cNvSpPr/>
              <p:nvPr/>
            </p:nvSpPr>
            <p:spPr>
              <a:xfrm>
                <a:off x="168225" y="226646"/>
                <a:ext cx="595116" cy="5604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defRPr>
                    <a:solidFill>
                      <a:srgbClr val="FFFFFF"/>
                    </a:solidFill>
                    <a:latin typeface="Arial"/>
                    <a:ea typeface="Arial"/>
                    <a:cs typeface="Arial"/>
                    <a:sym typeface="Arial"/>
                  </a:defRPr>
                </a:lvl1pPr>
              </a:lstStyle>
              <a:p>
                <a:pPr defTabSz="914367">
                  <a:defRPr/>
                </a:pPr>
                <a:r>
                  <a:rPr sz="1687" kern="0" dirty="0"/>
                  <a:t>201</a:t>
                </a:r>
                <a:r>
                  <a:rPr lang="tr-TR" sz="1687" kern="0" dirty="0"/>
                  <a:t>7</a:t>
                </a:r>
                <a:endParaRPr sz="1687" kern="0" dirty="0"/>
              </a:p>
            </p:txBody>
          </p:sp>
        </p:grpSp>
        <p:grpSp>
          <p:nvGrpSpPr>
            <p:cNvPr id="80" name="Group 1489">
              <a:extLst>
                <a:ext uri="{FF2B5EF4-FFF2-40B4-BE49-F238E27FC236}">
                  <a16:creationId xmlns:a16="http://schemas.microsoft.com/office/drawing/2014/main" id="{8E27AB12-84B9-488A-AD79-F4811E49FA33}"/>
                </a:ext>
              </a:extLst>
            </p:cNvPr>
            <p:cNvGrpSpPr/>
            <p:nvPr/>
          </p:nvGrpSpPr>
          <p:grpSpPr>
            <a:xfrm>
              <a:off x="8031070" y="5865930"/>
              <a:ext cx="1088349" cy="1088350"/>
              <a:chOff x="0" y="0"/>
              <a:chExt cx="1088348" cy="1088348"/>
            </a:xfrm>
          </p:grpSpPr>
          <p:grpSp>
            <p:nvGrpSpPr>
              <p:cNvPr id="81" name="Group 1487">
                <a:extLst>
                  <a:ext uri="{FF2B5EF4-FFF2-40B4-BE49-F238E27FC236}">
                    <a16:creationId xmlns:a16="http://schemas.microsoft.com/office/drawing/2014/main" id="{DC4E1537-7CCC-4CD3-82C6-82A7CF2695D5}"/>
                  </a:ext>
                </a:extLst>
              </p:cNvPr>
              <p:cNvGrpSpPr/>
              <p:nvPr/>
            </p:nvGrpSpPr>
            <p:grpSpPr>
              <a:xfrm>
                <a:off x="0" y="0"/>
                <a:ext cx="1088348" cy="1088348"/>
                <a:chOff x="0" y="0"/>
                <a:chExt cx="1088347" cy="1088347"/>
              </a:xfrm>
            </p:grpSpPr>
            <p:sp>
              <p:nvSpPr>
                <p:cNvPr id="83" name="Shape 1485">
                  <a:extLst>
                    <a:ext uri="{FF2B5EF4-FFF2-40B4-BE49-F238E27FC236}">
                      <a16:creationId xmlns:a16="http://schemas.microsoft.com/office/drawing/2014/main" id="{C72092B3-9706-4BD6-AE05-7EC23B06885E}"/>
                    </a:ext>
                  </a:extLst>
                </p:cNvPr>
                <p:cNvSpPr/>
                <p:nvPr/>
              </p:nvSpPr>
              <p:spPr>
                <a:xfrm>
                  <a:off x="0" y="0"/>
                  <a:ext cx="1088348" cy="1088348"/>
                </a:xfrm>
                <a:prstGeom prst="ellipse">
                  <a:avLst/>
                </a:prstGeom>
                <a:solidFill>
                  <a:srgbClr val="FEC444"/>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sp>
              <p:nvSpPr>
                <p:cNvPr id="84" name="Shape 1486">
                  <a:extLst>
                    <a:ext uri="{FF2B5EF4-FFF2-40B4-BE49-F238E27FC236}">
                      <a16:creationId xmlns:a16="http://schemas.microsoft.com/office/drawing/2014/main" id="{6F69F91E-E410-4DED-8C72-564E6B972FD4}"/>
                    </a:ext>
                  </a:extLst>
                </p:cNvPr>
                <p:cNvSpPr/>
                <p:nvPr/>
              </p:nvSpPr>
              <p:spPr>
                <a:xfrm>
                  <a:off x="128011" y="128011"/>
                  <a:ext cx="832328" cy="832328"/>
                </a:xfrm>
                <a:prstGeom prst="ellipse">
                  <a:avLst/>
                </a:prstGeom>
                <a:solidFill>
                  <a:srgbClr val="FFFFFF"/>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dirty="0">
                    <a:solidFill>
                      <a:srgbClr val="FFFFFF"/>
                    </a:solidFill>
                    <a:latin typeface="Raleway"/>
                    <a:sym typeface="Raleway"/>
                  </a:endParaRPr>
                </a:p>
              </p:txBody>
            </p:sp>
          </p:grpSp>
          <p:sp>
            <p:nvSpPr>
              <p:cNvPr id="82" name="Shape 1488">
                <a:extLst>
                  <a:ext uri="{FF2B5EF4-FFF2-40B4-BE49-F238E27FC236}">
                    <a16:creationId xmlns:a16="http://schemas.microsoft.com/office/drawing/2014/main" id="{B77BC983-0FEC-44CE-9800-7AE62182FF2D}"/>
                  </a:ext>
                </a:extLst>
              </p:cNvPr>
              <p:cNvSpPr/>
              <p:nvPr/>
            </p:nvSpPr>
            <p:spPr>
              <a:xfrm>
                <a:off x="394585" y="235055"/>
                <a:ext cx="299175" cy="5604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3400">
                    <a:solidFill>
                      <a:schemeClr val="accent4"/>
                    </a:solidFill>
                    <a:latin typeface="+mj-lt"/>
                    <a:ea typeface="+mj-ea"/>
                    <a:cs typeface="+mj-cs"/>
                    <a:sym typeface="Helvetica"/>
                  </a:defRPr>
                </a:lvl1pPr>
              </a:lstStyle>
              <a:p>
                <a:pPr defTabSz="914367">
                  <a:defRPr sz="2400">
                    <a:solidFill>
                      <a:srgbClr val="000000"/>
                    </a:solidFill>
                    <a:latin typeface="Raleway"/>
                    <a:ea typeface="Raleway"/>
                    <a:cs typeface="Raleway"/>
                    <a:sym typeface="Raleway"/>
                  </a:defRPr>
                </a:pPr>
                <a:r>
                  <a:rPr lang="tr-TR" sz="1687" dirty="0">
                    <a:solidFill>
                      <a:srgbClr val="FEC444"/>
                    </a:solidFill>
                    <a:latin typeface="Raleway"/>
                    <a:sym typeface="Raleway"/>
                  </a:rPr>
                  <a:t>8</a:t>
                </a:r>
                <a:endParaRPr sz="1687" kern="0" dirty="0">
                  <a:solidFill>
                    <a:srgbClr val="FEC444"/>
                  </a:solidFill>
                  <a:latin typeface="Raleway"/>
                  <a:sym typeface="Raleway"/>
                </a:endParaRPr>
              </a:p>
            </p:txBody>
          </p:sp>
        </p:grpSp>
        <p:grpSp>
          <p:nvGrpSpPr>
            <p:cNvPr id="85" name="Group 1452">
              <a:extLst>
                <a:ext uri="{FF2B5EF4-FFF2-40B4-BE49-F238E27FC236}">
                  <a16:creationId xmlns:a16="http://schemas.microsoft.com/office/drawing/2014/main" id="{57138331-795E-4D3E-A19F-825025947119}"/>
                </a:ext>
              </a:extLst>
            </p:cNvPr>
            <p:cNvGrpSpPr/>
            <p:nvPr/>
          </p:nvGrpSpPr>
          <p:grpSpPr>
            <a:xfrm>
              <a:off x="578402" y="6894517"/>
              <a:ext cx="8527376" cy="750356"/>
              <a:chOff x="0" y="0"/>
              <a:chExt cx="5988706" cy="750355"/>
            </a:xfrm>
          </p:grpSpPr>
          <p:sp>
            <p:nvSpPr>
              <p:cNvPr id="86" name="Shape 1450">
                <a:extLst>
                  <a:ext uri="{FF2B5EF4-FFF2-40B4-BE49-F238E27FC236}">
                    <a16:creationId xmlns:a16="http://schemas.microsoft.com/office/drawing/2014/main" id="{18B46CF4-EFBD-493E-BBAE-D14085951E70}"/>
                  </a:ext>
                </a:extLst>
              </p:cNvPr>
              <p:cNvSpPr/>
              <p:nvPr/>
            </p:nvSpPr>
            <p:spPr>
              <a:xfrm>
                <a:off x="0" y="0"/>
                <a:ext cx="5988706" cy="750355"/>
              </a:xfrm>
              <a:prstGeom prst="rect">
                <a:avLst/>
              </a:prstGeom>
              <a:solidFill>
                <a:srgbClr val="C86DAA"/>
              </a:solidFill>
              <a:ln w="12700" cap="flat">
                <a:noFill/>
                <a:miter lim="400000"/>
              </a:ln>
              <a:effectLst>
                <a:outerShdw blurRad="50800" dist="38100" dir="2700000" rotWithShape="0">
                  <a:srgbClr val="3A3838">
                    <a:alpha val="37000"/>
                  </a:srgbClr>
                </a:outerShdw>
              </a:effectLst>
            </p:spPr>
            <p:txBody>
              <a:bodyPr wrap="square" lIns="34289" tIns="34289" rIns="34289" bIns="34289" numCol="1" anchor="t">
                <a:noAutofit/>
              </a:bodyPr>
              <a:lstStyle/>
              <a:p>
                <a:pPr defTabSz="914367">
                  <a:defRPr/>
                </a:pPr>
                <a:endParaRPr sz="1687" kern="0" dirty="0">
                  <a:solidFill>
                    <a:srgbClr val="000000"/>
                  </a:solidFill>
                  <a:latin typeface="Raleway"/>
                  <a:sym typeface="Raleway"/>
                </a:endParaRPr>
              </a:p>
            </p:txBody>
          </p:sp>
          <p:sp>
            <p:nvSpPr>
              <p:cNvPr id="87" name="Shape 1451">
                <a:extLst>
                  <a:ext uri="{FF2B5EF4-FFF2-40B4-BE49-F238E27FC236}">
                    <a16:creationId xmlns:a16="http://schemas.microsoft.com/office/drawing/2014/main" id="{EDBF88E6-D927-4BEB-ACD8-19CE44EDF52A}"/>
                  </a:ext>
                </a:extLst>
              </p:cNvPr>
              <p:cNvSpPr/>
              <p:nvPr/>
            </p:nvSpPr>
            <p:spPr>
              <a:xfrm>
                <a:off x="212301" y="153594"/>
                <a:ext cx="631434" cy="5604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defRPr>
                    <a:solidFill>
                      <a:srgbClr val="FFFFFF"/>
                    </a:solidFill>
                    <a:latin typeface="Arial"/>
                    <a:ea typeface="Arial"/>
                    <a:cs typeface="Arial"/>
                    <a:sym typeface="Arial"/>
                  </a:defRPr>
                </a:lvl1pPr>
              </a:lstStyle>
              <a:p>
                <a:pPr defTabSz="914367">
                  <a:defRPr/>
                </a:pPr>
                <a:r>
                  <a:rPr sz="1687" kern="0" dirty="0"/>
                  <a:t>201</a:t>
                </a:r>
                <a:r>
                  <a:rPr lang="tr-TR" sz="1687" kern="0" dirty="0"/>
                  <a:t>8</a:t>
                </a:r>
                <a:endParaRPr sz="1687" kern="0" dirty="0"/>
              </a:p>
            </p:txBody>
          </p:sp>
        </p:grpSp>
        <p:grpSp>
          <p:nvGrpSpPr>
            <p:cNvPr id="88" name="Group 1484">
              <a:extLst>
                <a:ext uri="{FF2B5EF4-FFF2-40B4-BE49-F238E27FC236}">
                  <a16:creationId xmlns:a16="http://schemas.microsoft.com/office/drawing/2014/main" id="{F57E1385-1EE2-40F5-A39F-0FF4A8432AB3}"/>
                </a:ext>
              </a:extLst>
            </p:cNvPr>
            <p:cNvGrpSpPr/>
            <p:nvPr/>
          </p:nvGrpSpPr>
          <p:grpSpPr>
            <a:xfrm>
              <a:off x="8825402" y="6634228"/>
              <a:ext cx="1088350" cy="1088350"/>
              <a:chOff x="0" y="0"/>
              <a:chExt cx="1088348" cy="1088348"/>
            </a:xfrm>
          </p:grpSpPr>
          <p:grpSp>
            <p:nvGrpSpPr>
              <p:cNvPr id="89" name="Group 1482">
                <a:extLst>
                  <a:ext uri="{FF2B5EF4-FFF2-40B4-BE49-F238E27FC236}">
                    <a16:creationId xmlns:a16="http://schemas.microsoft.com/office/drawing/2014/main" id="{DE313105-81E6-47AA-950A-9D0488D2DF52}"/>
                  </a:ext>
                </a:extLst>
              </p:cNvPr>
              <p:cNvGrpSpPr/>
              <p:nvPr/>
            </p:nvGrpSpPr>
            <p:grpSpPr>
              <a:xfrm>
                <a:off x="0" y="0"/>
                <a:ext cx="1088348" cy="1088348"/>
                <a:chOff x="0" y="0"/>
                <a:chExt cx="1088347" cy="1088347"/>
              </a:xfrm>
            </p:grpSpPr>
            <p:sp>
              <p:nvSpPr>
                <p:cNvPr id="91" name="Shape 1480">
                  <a:extLst>
                    <a:ext uri="{FF2B5EF4-FFF2-40B4-BE49-F238E27FC236}">
                      <a16:creationId xmlns:a16="http://schemas.microsoft.com/office/drawing/2014/main" id="{40E05E93-662A-480A-8B1C-1DCC6A395661}"/>
                    </a:ext>
                  </a:extLst>
                </p:cNvPr>
                <p:cNvSpPr/>
                <p:nvPr/>
              </p:nvSpPr>
              <p:spPr>
                <a:xfrm>
                  <a:off x="0" y="0"/>
                  <a:ext cx="1088348" cy="1088348"/>
                </a:xfrm>
                <a:prstGeom prst="ellipse">
                  <a:avLst/>
                </a:prstGeom>
                <a:solidFill>
                  <a:srgbClr val="C86DAA"/>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sp>
              <p:nvSpPr>
                <p:cNvPr id="92" name="Shape 1481">
                  <a:extLst>
                    <a:ext uri="{FF2B5EF4-FFF2-40B4-BE49-F238E27FC236}">
                      <a16:creationId xmlns:a16="http://schemas.microsoft.com/office/drawing/2014/main" id="{3E575462-CC95-45D2-8C4C-23199B6196E7}"/>
                    </a:ext>
                  </a:extLst>
                </p:cNvPr>
                <p:cNvSpPr/>
                <p:nvPr/>
              </p:nvSpPr>
              <p:spPr>
                <a:xfrm>
                  <a:off x="128011" y="128011"/>
                  <a:ext cx="832328" cy="832328"/>
                </a:xfrm>
                <a:prstGeom prst="ellipse">
                  <a:avLst/>
                </a:prstGeom>
                <a:solidFill>
                  <a:srgbClr val="FFFFFF"/>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grpSp>
          <p:sp>
            <p:nvSpPr>
              <p:cNvPr id="90" name="Shape 1483">
                <a:extLst>
                  <a:ext uri="{FF2B5EF4-FFF2-40B4-BE49-F238E27FC236}">
                    <a16:creationId xmlns:a16="http://schemas.microsoft.com/office/drawing/2014/main" id="{C6876561-8150-470E-B484-FBAE8964AF1C}"/>
                  </a:ext>
                </a:extLst>
              </p:cNvPr>
              <p:cNvSpPr/>
              <p:nvPr/>
            </p:nvSpPr>
            <p:spPr>
              <a:xfrm>
                <a:off x="394587" y="235055"/>
                <a:ext cx="299175" cy="5604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3400">
                    <a:solidFill>
                      <a:schemeClr val="accent5"/>
                    </a:solidFill>
                    <a:latin typeface="+mj-lt"/>
                    <a:ea typeface="+mj-ea"/>
                    <a:cs typeface="+mj-cs"/>
                    <a:sym typeface="Helvetica"/>
                  </a:defRPr>
                </a:lvl1pPr>
              </a:lstStyle>
              <a:p>
                <a:pPr defTabSz="914367">
                  <a:defRPr sz="2400">
                    <a:solidFill>
                      <a:srgbClr val="000000"/>
                    </a:solidFill>
                    <a:latin typeface="Raleway"/>
                    <a:ea typeface="Raleway"/>
                    <a:cs typeface="Raleway"/>
                    <a:sym typeface="Raleway"/>
                  </a:defRPr>
                </a:pPr>
                <a:r>
                  <a:rPr lang="tr-TR" sz="1687" kern="0" dirty="0">
                    <a:solidFill>
                      <a:srgbClr val="C86DAA"/>
                    </a:solidFill>
                    <a:latin typeface="Raleway"/>
                    <a:sym typeface="Raleway"/>
                  </a:rPr>
                  <a:t>9</a:t>
                </a:r>
                <a:endParaRPr sz="1687" kern="0" dirty="0">
                  <a:solidFill>
                    <a:srgbClr val="C86DAA"/>
                  </a:solidFill>
                  <a:latin typeface="Raleway"/>
                  <a:sym typeface="Raleway"/>
                </a:endParaRPr>
              </a:p>
            </p:txBody>
          </p:sp>
        </p:grpSp>
      </p:grpSp>
      <p:sp>
        <p:nvSpPr>
          <p:cNvPr id="93" name="Shape 1453">
            <a:extLst>
              <a:ext uri="{FF2B5EF4-FFF2-40B4-BE49-F238E27FC236}">
                <a16:creationId xmlns:a16="http://schemas.microsoft.com/office/drawing/2014/main" id="{F48E221F-48A2-4B14-83E8-AEA463981F01}"/>
              </a:ext>
            </a:extLst>
          </p:cNvPr>
          <p:cNvSpPr/>
          <p:nvPr/>
        </p:nvSpPr>
        <p:spPr>
          <a:xfrm>
            <a:off x="2754947" y="5970305"/>
            <a:ext cx="6837770" cy="492969"/>
          </a:xfrm>
          <a:prstGeom prst="rect">
            <a:avLst/>
          </a:prstGeom>
          <a:solidFill>
            <a:schemeClr val="accent5">
              <a:lumMod val="75000"/>
            </a:schemeClr>
          </a:solidFill>
          <a:ln w="12700" cap="flat">
            <a:noFill/>
            <a:miter lim="400000"/>
          </a:ln>
          <a:effectLst>
            <a:outerShdw blurRad="50800" dist="38100" dir="2700000" rotWithShape="0">
              <a:srgbClr val="3A3838">
                <a:alpha val="37000"/>
              </a:srgbClr>
            </a:outerShdw>
          </a:effectLst>
        </p:spPr>
        <p:txBody>
          <a:bodyPr wrap="square" lIns="34289" tIns="34289" rIns="34289" bIns="34289" numCol="1" anchor="t">
            <a:noAutofit/>
          </a:bodyPr>
          <a:lstStyle/>
          <a:p>
            <a:pPr defTabSz="914367">
              <a:defRPr/>
            </a:pPr>
            <a:endParaRPr sz="1687" kern="0">
              <a:solidFill>
                <a:srgbClr val="000000"/>
              </a:solidFill>
              <a:latin typeface="Raleway"/>
              <a:sym typeface="Raleway"/>
            </a:endParaRPr>
          </a:p>
        </p:txBody>
      </p:sp>
      <p:sp>
        <p:nvSpPr>
          <p:cNvPr id="94" name="Shape 1485">
            <a:extLst>
              <a:ext uri="{FF2B5EF4-FFF2-40B4-BE49-F238E27FC236}">
                <a16:creationId xmlns:a16="http://schemas.microsoft.com/office/drawing/2014/main" id="{79BD5719-CC62-442C-8AA0-A8F603B9F55D}"/>
              </a:ext>
            </a:extLst>
          </p:cNvPr>
          <p:cNvSpPr/>
          <p:nvPr/>
        </p:nvSpPr>
        <p:spPr>
          <a:xfrm>
            <a:off x="9210096" y="5767816"/>
            <a:ext cx="765246" cy="765247"/>
          </a:xfrm>
          <a:prstGeom prst="ellipse">
            <a:avLst/>
          </a:prstGeom>
          <a:solidFill>
            <a:schemeClr val="accent1">
              <a:lumMod val="75000"/>
            </a:schemeClr>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sp>
        <p:nvSpPr>
          <p:cNvPr id="95" name="Shape 1486">
            <a:extLst>
              <a:ext uri="{FF2B5EF4-FFF2-40B4-BE49-F238E27FC236}">
                <a16:creationId xmlns:a16="http://schemas.microsoft.com/office/drawing/2014/main" id="{723CDC53-41D9-4EA0-90F8-9E7D098CEAB3}"/>
              </a:ext>
            </a:extLst>
          </p:cNvPr>
          <p:cNvSpPr/>
          <p:nvPr/>
        </p:nvSpPr>
        <p:spPr>
          <a:xfrm>
            <a:off x="9300103" y="5857824"/>
            <a:ext cx="585232" cy="585232"/>
          </a:xfrm>
          <a:prstGeom prst="ellipse">
            <a:avLst/>
          </a:prstGeom>
          <a:solidFill>
            <a:schemeClr val="bg1"/>
          </a:solidFill>
          <a:ln w="12700" cap="flat">
            <a:noFill/>
            <a:miter lim="400000"/>
          </a:ln>
          <a:effectLst/>
        </p:spPr>
        <p:txBody>
          <a:bodyPr wrap="square" lIns="34289" tIns="34289" rIns="34289" bIns="34289" numCol="1" anchor="ctr">
            <a:noAutofit/>
          </a:bodyPr>
          <a:lstStyle/>
          <a:p>
            <a:pPr defTabSz="914367">
              <a:defRPr>
                <a:solidFill>
                  <a:srgbClr val="FFFFFF"/>
                </a:solidFill>
              </a:defRPr>
            </a:pPr>
            <a:endParaRPr sz="1687" kern="0">
              <a:solidFill>
                <a:srgbClr val="FFFFFF"/>
              </a:solidFill>
              <a:latin typeface="Raleway"/>
              <a:sym typeface="Raleway"/>
            </a:endParaRPr>
          </a:p>
        </p:txBody>
      </p:sp>
      <p:sp>
        <p:nvSpPr>
          <p:cNvPr id="96" name="Shape 1488">
            <a:extLst>
              <a:ext uri="{FF2B5EF4-FFF2-40B4-BE49-F238E27FC236}">
                <a16:creationId xmlns:a16="http://schemas.microsoft.com/office/drawing/2014/main" id="{6C8E9B95-3D88-46C0-9B4C-F60343990400}"/>
              </a:ext>
            </a:extLst>
          </p:cNvPr>
          <p:cNvSpPr/>
          <p:nvPr/>
        </p:nvSpPr>
        <p:spPr>
          <a:xfrm>
            <a:off x="9509609" y="5978025"/>
            <a:ext cx="183061" cy="3288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lgn="ctr">
              <a:defRPr sz="3400">
                <a:solidFill>
                  <a:schemeClr val="accent4"/>
                </a:solidFill>
                <a:latin typeface="+mj-lt"/>
                <a:ea typeface="+mj-ea"/>
                <a:cs typeface="+mj-cs"/>
                <a:sym typeface="Helvetica"/>
              </a:defRPr>
            </a:lvl1pPr>
          </a:lstStyle>
          <a:p>
            <a:pPr defTabSz="914367">
              <a:defRPr sz="2400">
                <a:solidFill>
                  <a:srgbClr val="000000"/>
                </a:solidFill>
                <a:latin typeface="Raleway"/>
                <a:ea typeface="Raleway"/>
                <a:cs typeface="Raleway"/>
                <a:sym typeface="Raleway"/>
              </a:defRPr>
            </a:pPr>
            <a:r>
              <a:rPr lang="tr-TR" sz="1687" kern="0" dirty="0">
                <a:solidFill>
                  <a:srgbClr val="006D7F"/>
                </a:solidFill>
                <a:latin typeface="Raleway"/>
                <a:sym typeface="Raleway"/>
              </a:rPr>
              <a:t>9</a:t>
            </a:r>
            <a:endParaRPr sz="1687" kern="0" dirty="0">
              <a:solidFill>
                <a:srgbClr val="006D7F"/>
              </a:solidFill>
              <a:latin typeface="Raleway"/>
              <a:sym typeface="Raleway"/>
            </a:endParaRPr>
          </a:p>
        </p:txBody>
      </p:sp>
      <p:sp>
        <p:nvSpPr>
          <p:cNvPr id="97" name="Shape 1454">
            <a:extLst>
              <a:ext uri="{FF2B5EF4-FFF2-40B4-BE49-F238E27FC236}">
                <a16:creationId xmlns:a16="http://schemas.microsoft.com/office/drawing/2014/main" id="{71A162B4-789D-4F92-AE50-327721EBF3F6}"/>
              </a:ext>
            </a:extLst>
          </p:cNvPr>
          <p:cNvSpPr/>
          <p:nvPr/>
        </p:nvSpPr>
        <p:spPr>
          <a:xfrm>
            <a:off x="2960191" y="6047217"/>
            <a:ext cx="550149" cy="3288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anchor="t">
            <a:spAutoFit/>
          </a:bodyPr>
          <a:lstStyle>
            <a:lvl1pPr>
              <a:defRPr>
                <a:solidFill>
                  <a:srgbClr val="FFFFFF"/>
                </a:solidFill>
                <a:latin typeface="Arial"/>
                <a:ea typeface="Arial"/>
                <a:cs typeface="Arial"/>
                <a:sym typeface="Arial"/>
              </a:defRPr>
            </a:lvl1pPr>
          </a:lstStyle>
          <a:p>
            <a:pPr defTabSz="914367">
              <a:defRPr/>
            </a:pPr>
            <a:r>
              <a:rPr sz="1687" kern="0" dirty="0"/>
              <a:t>20</a:t>
            </a:r>
            <a:r>
              <a:rPr lang="tr-TR" sz="1687" kern="0" dirty="0"/>
              <a:t>21</a:t>
            </a:r>
            <a:endParaRPr sz="1687" kern="0" dirty="0"/>
          </a:p>
        </p:txBody>
      </p:sp>
      <p:sp>
        <p:nvSpPr>
          <p:cNvPr id="99" name="Rectangle 98">
            <a:extLst>
              <a:ext uri="{FF2B5EF4-FFF2-40B4-BE49-F238E27FC236}">
                <a16:creationId xmlns:a16="http://schemas.microsoft.com/office/drawing/2014/main" id="{032FC37A-B0ED-5B48-AF67-0BE05CB7145F}"/>
              </a:ext>
            </a:extLst>
          </p:cNvPr>
          <p:cNvSpPr/>
          <p:nvPr/>
        </p:nvSpPr>
        <p:spPr>
          <a:xfrm>
            <a:off x="7647061" y="319972"/>
            <a:ext cx="1869230" cy="438582"/>
          </a:xfrm>
          <a:prstGeom prst="rect">
            <a:avLst/>
          </a:prstGeom>
        </p:spPr>
        <p:txBody>
          <a:bodyPr wrap="none">
            <a:spAutoFit/>
          </a:bodyPr>
          <a:lstStyle/>
          <a:p>
            <a:r>
              <a:rPr lang="tr-TR" sz="2250" b="1" dirty="0">
                <a:solidFill>
                  <a:schemeClr val="bg1"/>
                </a:solidFill>
                <a:latin typeface="+mj-lt"/>
              </a:rPr>
              <a:t>A. ARAŞTIRMA</a:t>
            </a:r>
            <a:endParaRPr lang="tr-TR" sz="2250" dirty="0">
              <a:solidFill>
                <a:schemeClr val="bg1"/>
              </a:solidFill>
              <a:latin typeface="+mj-lt"/>
            </a:endParaRPr>
          </a:p>
        </p:txBody>
      </p:sp>
      <p:grpSp>
        <p:nvGrpSpPr>
          <p:cNvPr id="101" name="Group 100">
            <a:extLst>
              <a:ext uri="{FF2B5EF4-FFF2-40B4-BE49-F238E27FC236}">
                <a16:creationId xmlns:a16="http://schemas.microsoft.com/office/drawing/2014/main" id="{298E3F29-4960-454E-8274-6A77036C3866}"/>
              </a:ext>
            </a:extLst>
          </p:cNvPr>
          <p:cNvGrpSpPr/>
          <p:nvPr/>
        </p:nvGrpSpPr>
        <p:grpSpPr>
          <a:xfrm rot="5400000">
            <a:off x="1350288" y="3292525"/>
            <a:ext cx="835313" cy="810000"/>
            <a:chOff x="8695318" y="292101"/>
            <a:chExt cx="1032881" cy="1028699"/>
          </a:xfrm>
        </p:grpSpPr>
        <p:pic>
          <p:nvPicPr>
            <p:cNvPr id="102" name="Picture 101">
              <a:extLst>
                <a:ext uri="{FF2B5EF4-FFF2-40B4-BE49-F238E27FC236}">
                  <a16:creationId xmlns:a16="http://schemas.microsoft.com/office/drawing/2014/main" id="{AE31BEAA-A647-0343-92EC-E74D58FCE7D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103" name="Rectangle 102">
              <a:extLst>
                <a:ext uri="{FF2B5EF4-FFF2-40B4-BE49-F238E27FC236}">
                  <a16:creationId xmlns:a16="http://schemas.microsoft.com/office/drawing/2014/main" id="{50EBE53B-A4A7-7F43-A9E2-6EDD66F07A39}"/>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04" name="Rectangle 103">
              <a:extLst>
                <a:ext uri="{FF2B5EF4-FFF2-40B4-BE49-F238E27FC236}">
                  <a16:creationId xmlns:a16="http://schemas.microsoft.com/office/drawing/2014/main" id="{9511B6E4-D7A5-6E44-9994-71D62170C018}"/>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05" name="Rectangle 104">
              <a:extLst>
                <a:ext uri="{FF2B5EF4-FFF2-40B4-BE49-F238E27FC236}">
                  <a16:creationId xmlns:a16="http://schemas.microsoft.com/office/drawing/2014/main" id="{378D96D7-D2E0-AF41-ABBE-7124E5601174}"/>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06" name="Rectangle 105">
              <a:extLst>
                <a:ext uri="{FF2B5EF4-FFF2-40B4-BE49-F238E27FC236}">
                  <a16:creationId xmlns:a16="http://schemas.microsoft.com/office/drawing/2014/main" id="{BE779E46-315F-344B-872B-4535ADAD0F78}"/>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sp>
        <p:nvSpPr>
          <p:cNvPr id="107" name="TextBox 106">
            <a:extLst>
              <a:ext uri="{FF2B5EF4-FFF2-40B4-BE49-F238E27FC236}">
                <a16:creationId xmlns:a16="http://schemas.microsoft.com/office/drawing/2014/main" id="{57F8E747-A8E9-BA44-9DD7-C0CCBFB58317}"/>
              </a:ext>
            </a:extLst>
          </p:cNvPr>
          <p:cNvSpPr txBox="1"/>
          <p:nvPr/>
        </p:nvSpPr>
        <p:spPr>
          <a:xfrm>
            <a:off x="1487593" y="2475092"/>
            <a:ext cx="577125" cy="611706"/>
          </a:xfrm>
          <a:prstGeom prst="rect">
            <a:avLst/>
          </a:prstGeom>
          <a:solidFill>
            <a:srgbClr val="C00000"/>
          </a:solidFill>
        </p:spPr>
        <p:txBody>
          <a:bodyPr wrap="square" rtlCol="0">
            <a:spAutoFit/>
          </a:bodyPr>
          <a:lstStyle/>
          <a:p>
            <a:r>
              <a:rPr lang="en-US" sz="3375" dirty="0">
                <a:solidFill>
                  <a:schemeClr val="bg1"/>
                </a:solidFill>
              </a:rPr>
              <a:t> K</a:t>
            </a:r>
          </a:p>
        </p:txBody>
      </p:sp>
      <p:pic>
        <p:nvPicPr>
          <p:cNvPr id="108" name="Picture 107">
            <a:extLst>
              <a:ext uri="{FF2B5EF4-FFF2-40B4-BE49-F238E27FC236}">
                <a16:creationId xmlns:a16="http://schemas.microsoft.com/office/drawing/2014/main" id="{D104EE85-0ADC-2842-9F8D-C7A47DB6B1E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484937" y="4357357"/>
            <a:ext cx="605119" cy="416018"/>
          </a:xfrm>
          <a:prstGeom prst="rect">
            <a:avLst/>
          </a:prstGeom>
        </p:spPr>
      </p:pic>
      <p:sp>
        <p:nvSpPr>
          <p:cNvPr id="109" name="Dikdörtgen 7">
            <a:extLst>
              <a:ext uri="{FF2B5EF4-FFF2-40B4-BE49-F238E27FC236}">
                <a16:creationId xmlns:a16="http://schemas.microsoft.com/office/drawing/2014/main" id="{7D8FCD03-5F2B-EC4C-8A61-32C8D689494A}"/>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11" name="Resim 8">
            <a:extLst>
              <a:ext uri="{FF2B5EF4-FFF2-40B4-BE49-F238E27FC236}">
                <a16:creationId xmlns:a16="http://schemas.microsoft.com/office/drawing/2014/main" id="{5258F2DF-5831-404B-AA02-F1DBC453F943}"/>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8336" y="319907"/>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Rectangle 97">
            <a:extLst>
              <a:ext uri="{FF2B5EF4-FFF2-40B4-BE49-F238E27FC236}">
                <a16:creationId xmlns:a16="http://schemas.microsoft.com/office/drawing/2014/main" id="{1E140C96-3FCA-0245-ACD5-A33B99435603}"/>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119923539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1000"/>
                                        <p:tgtEl>
                                          <p:spTgt spid="262"/>
                                        </p:tgtEl>
                                      </p:cBhvr>
                                    </p:animEffect>
                                    <p:anim calcmode="lin" valueType="num">
                                      <p:cBhvr>
                                        <p:cTn id="8" dur="1000" fill="hold"/>
                                        <p:tgtEl>
                                          <p:spTgt spid="262"/>
                                        </p:tgtEl>
                                        <p:attrNameLst>
                                          <p:attrName>ppt_x</p:attrName>
                                        </p:attrNameLst>
                                      </p:cBhvr>
                                      <p:tavLst>
                                        <p:tav tm="0">
                                          <p:val>
                                            <p:strVal val="#ppt_x"/>
                                          </p:val>
                                        </p:tav>
                                        <p:tav tm="100000">
                                          <p:val>
                                            <p:strVal val="#ppt_x"/>
                                          </p:val>
                                        </p:tav>
                                      </p:tavLst>
                                    </p:anim>
                                    <p:anim calcmode="lin" valueType="num">
                                      <p:cBhvr>
                                        <p:cTn id="9" dur="1000" fill="hold"/>
                                        <p:tgtEl>
                                          <p:spTgt spid="26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1000"/>
                                        <p:tgtEl>
                                          <p:spTgt spid="93"/>
                                        </p:tgtEl>
                                      </p:cBhvr>
                                    </p:animEffect>
                                    <p:anim calcmode="lin" valueType="num">
                                      <p:cBhvr>
                                        <p:cTn id="18" dur="1000" fill="hold"/>
                                        <p:tgtEl>
                                          <p:spTgt spid="93"/>
                                        </p:tgtEl>
                                        <p:attrNameLst>
                                          <p:attrName>ppt_x</p:attrName>
                                        </p:attrNameLst>
                                      </p:cBhvr>
                                      <p:tavLst>
                                        <p:tav tm="0">
                                          <p:val>
                                            <p:strVal val="#ppt_x"/>
                                          </p:val>
                                        </p:tav>
                                        <p:tav tm="100000">
                                          <p:val>
                                            <p:strVal val="#ppt_x"/>
                                          </p:val>
                                        </p:tav>
                                      </p:tavLst>
                                    </p:anim>
                                    <p:anim calcmode="lin" valueType="num">
                                      <p:cBhvr>
                                        <p:cTn id="19" dur="1000" fill="hold"/>
                                        <p:tgtEl>
                                          <p:spTgt spid="9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1000"/>
                                        <p:tgtEl>
                                          <p:spTgt spid="94"/>
                                        </p:tgtEl>
                                      </p:cBhvr>
                                    </p:animEffect>
                                    <p:anim calcmode="lin" valueType="num">
                                      <p:cBhvr>
                                        <p:cTn id="23" dur="1000" fill="hold"/>
                                        <p:tgtEl>
                                          <p:spTgt spid="94"/>
                                        </p:tgtEl>
                                        <p:attrNameLst>
                                          <p:attrName>ppt_x</p:attrName>
                                        </p:attrNameLst>
                                      </p:cBhvr>
                                      <p:tavLst>
                                        <p:tav tm="0">
                                          <p:val>
                                            <p:strVal val="#ppt_x"/>
                                          </p:val>
                                        </p:tav>
                                        <p:tav tm="100000">
                                          <p:val>
                                            <p:strVal val="#ppt_x"/>
                                          </p:val>
                                        </p:tav>
                                      </p:tavLst>
                                    </p:anim>
                                    <p:anim calcmode="lin" valueType="num">
                                      <p:cBhvr>
                                        <p:cTn id="24" dur="1000" fill="hold"/>
                                        <p:tgtEl>
                                          <p:spTgt spid="9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1000"/>
                                        <p:tgtEl>
                                          <p:spTgt spid="95"/>
                                        </p:tgtEl>
                                      </p:cBhvr>
                                    </p:animEffect>
                                    <p:anim calcmode="lin" valueType="num">
                                      <p:cBhvr>
                                        <p:cTn id="28" dur="1000" fill="hold"/>
                                        <p:tgtEl>
                                          <p:spTgt spid="95"/>
                                        </p:tgtEl>
                                        <p:attrNameLst>
                                          <p:attrName>ppt_x</p:attrName>
                                        </p:attrNameLst>
                                      </p:cBhvr>
                                      <p:tavLst>
                                        <p:tav tm="0">
                                          <p:val>
                                            <p:strVal val="#ppt_x"/>
                                          </p:val>
                                        </p:tav>
                                        <p:tav tm="100000">
                                          <p:val>
                                            <p:strVal val="#ppt_x"/>
                                          </p:val>
                                        </p:tav>
                                      </p:tavLst>
                                    </p:anim>
                                    <p:anim calcmode="lin" valueType="num">
                                      <p:cBhvr>
                                        <p:cTn id="29" dur="1000" fill="hold"/>
                                        <p:tgtEl>
                                          <p:spTgt spid="9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1000"/>
                                        <p:tgtEl>
                                          <p:spTgt spid="97"/>
                                        </p:tgtEl>
                                      </p:cBhvr>
                                    </p:animEffect>
                                    <p:anim calcmode="lin" valueType="num">
                                      <p:cBhvr>
                                        <p:cTn id="38" dur="1000" fill="hold"/>
                                        <p:tgtEl>
                                          <p:spTgt spid="97"/>
                                        </p:tgtEl>
                                        <p:attrNameLst>
                                          <p:attrName>ppt_x</p:attrName>
                                        </p:attrNameLst>
                                      </p:cBhvr>
                                      <p:tavLst>
                                        <p:tav tm="0">
                                          <p:val>
                                            <p:strVal val="#ppt_x"/>
                                          </p:val>
                                        </p:tav>
                                        <p:tav tm="100000">
                                          <p:val>
                                            <p:strVal val="#ppt_x"/>
                                          </p:val>
                                        </p:tav>
                                      </p:tavLst>
                                    </p:anim>
                                    <p:anim calcmode="lin" valueType="num">
                                      <p:cBhvr>
                                        <p:cTn id="39"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93" grpId="0" animBg="1"/>
      <p:bldP spid="94" grpId="0" animBg="1"/>
      <p:bldP spid="95" grpId="0" animBg="1"/>
      <p:bldP spid="96" grpId="0"/>
      <p:bldP spid="9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p:nvPr/>
        </p:nvSpPr>
        <p:spPr>
          <a:xfrm>
            <a:off x="-1496939" y="1805556"/>
            <a:ext cx="9144000" cy="565309"/>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nchor="ctr"/>
          <a:lstStyle>
            <a:lvl1pPr algn="l" defTabSz="1300447">
              <a:lnSpc>
                <a:spcPct val="90000"/>
              </a:lnSpc>
              <a:spcBef>
                <a:spcPts val="1400"/>
              </a:spcBef>
              <a:defRPr sz="2800" b="1">
                <a:solidFill>
                  <a:srgbClr val="535353"/>
                </a:solidFill>
                <a:latin typeface="Roboto"/>
                <a:ea typeface="Roboto"/>
                <a:cs typeface="Roboto"/>
                <a:sym typeface="Roboto"/>
              </a:defRPr>
            </a:lvl1pPr>
          </a:lstStyle>
          <a:p>
            <a:pPr algn="r" defTabSz="642915">
              <a:lnSpc>
                <a:spcPct val="100000"/>
              </a:lnSpc>
              <a:spcBef>
                <a:spcPct val="0"/>
              </a:spcBef>
            </a:pPr>
            <a:r>
              <a:rPr lang="tr-TR" sz="1969" b="0" dirty="0">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2021 Yılı </a:t>
            </a:r>
            <a:r>
              <a:rPr sz="1969" b="0" dirty="0" err="1">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Girişimci</a:t>
            </a:r>
            <a:r>
              <a:rPr sz="1969" b="0" dirty="0">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 </a:t>
            </a:r>
            <a:r>
              <a:rPr sz="1969" b="0" dirty="0" err="1">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ve</a:t>
            </a:r>
            <a:r>
              <a:rPr sz="1969" b="0" dirty="0">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 </a:t>
            </a:r>
            <a:r>
              <a:rPr sz="1969" b="0" dirty="0" err="1">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Yenilikçi</a:t>
            </a:r>
            <a:r>
              <a:rPr sz="1969" b="0" dirty="0">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 </a:t>
            </a:r>
            <a:r>
              <a:rPr sz="1969" b="0" dirty="0" err="1">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Üniversite</a:t>
            </a:r>
            <a:r>
              <a:rPr sz="1969" b="0" dirty="0">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 </a:t>
            </a:r>
            <a:r>
              <a:rPr sz="1969" b="0" dirty="0" err="1">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rPr>
              <a:t>Endeksi</a:t>
            </a:r>
            <a:endParaRPr sz="1969" b="0" dirty="0">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endParaRPr>
          </a:p>
        </p:txBody>
      </p:sp>
      <p:pic>
        <p:nvPicPr>
          <p:cNvPr id="4" name="Resim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44744" y="2735036"/>
            <a:ext cx="7396356" cy="356166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a:extLst>
              <a:ext uri="{FF2B5EF4-FFF2-40B4-BE49-F238E27FC236}">
                <a16:creationId xmlns:a16="http://schemas.microsoft.com/office/drawing/2014/main" id="{5AD980FC-3659-E64A-B8EA-E7FFEDB2AF38}"/>
              </a:ext>
            </a:extLst>
          </p:cNvPr>
          <p:cNvSpPr/>
          <p:nvPr/>
        </p:nvSpPr>
        <p:spPr>
          <a:xfrm>
            <a:off x="7647061" y="319972"/>
            <a:ext cx="1869230" cy="438582"/>
          </a:xfrm>
          <a:prstGeom prst="rect">
            <a:avLst/>
          </a:prstGeom>
        </p:spPr>
        <p:txBody>
          <a:bodyPr wrap="none">
            <a:spAutoFit/>
          </a:bodyPr>
          <a:lstStyle/>
          <a:p>
            <a:r>
              <a:rPr lang="tr-TR" sz="2250" b="1" dirty="0">
                <a:solidFill>
                  <a:schemeClr val="bg1"/>
                </a:solidFill>
                <a:latin typeface="+mj-lt"/>
              </a:rPr>
              <a:t>A. ARAŞTIRMA</a:t>
            </a:r>
            <a:endParaRPr lang="tr-TR" sz="2250" dirty="0">
              <a:solidFill>
                <a:schemeClr val="bg1"/>
              </a:solidFill>
              <a:latin typeface="+mj-lt"/>
            </a:endParaRPr>
          </a:p>
        </p:txBody>
      </p:sp>
      <p:grpSp>
        <p:nvGrpSpPr>
          <p:cNvPr id="8" name="Group 7">
            <a:extLst>
              <a:ext uri="{FF2B5EF4-FFF2-40B4-BE49-F238E27FC236}">
                <a16:creationId xmlns:a16="http://schemas.microsoft.com/office/drawing/2014/main" id="{A6203A2A-C01D-CC48-8A0E-089A69D38676}"/>
              </a:ext>
            </a:extLst>
          </p:cNvPr>
          <p:cNvGrpSpPr/>
          <p:nvPr/>
        </p:nvGrpSpPr>
        <p:grpSpPr>
          <a:xfrm rot="5400000">
            <a:off x="1761863" y="2691174"/>
            <a:ext cx="835313" cy="810000"/>
            <a:chOff x="8695318" y="292101"/>
            <a:chExt cx="1032881" cy="1028699"/>
          </a:xfrm>
        </p:grpSpPr>
        <p:pic>
          <p:nvPicPr>
            <p:cNvPr id="9" name="Picture 8">
              <a:extLst>
                <a:ext uri="{FF2B5EF4-FFF2-40B4-BE49-F238E27FC236}">
                  <a16:creationId xmlns:a16="http://schemas.microsoft.com/office/drawing/2014/main" id="{6AAC5644-85D3-EB43-9DF5-D7234270795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10" name="Rectangle 9">
              <a:extLst>
                <a:ext uri="{FF2B5EF4-FFF2-40B4-BE49-F238E27FC236}">
                  <a16:creationId xmlns:a16="http://schemas.microsoft.com/office/drawing/2014/main" id="{1549E0BB-F6FB-D643-A830-7307F85F8549}"/>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1" name="Rectangle 10">
              <a:extLst>
                <a:ext uri="{FF2B5EF4-FFF2-40B4-BE49-F238E27FC236}">
                  <a16:creationId xmlns:a16="http://schemas.microsoft.com/office/drawing/2014/main" id="{BFE8B318-34E2-AA45-A6FC-542C296CB37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2" name="Rectangle 11">
              <a:extLst>
                <a:ext uri="{FF2B5EF4-FFF2-40B4-BE49-F238E27FC236}">
                  <a16:creationId xmlns:a16="http://schemas.microsoft.com/office/drawing/2014/main" id="{D01DA1A2-6D6B-BF47-8AA3-CB4398B68D12}"/>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3" name="Rectangle 12">
              <a:extLst>
                <a:ext uri="{FF2B5EF4-FFF2-40B4-BE49-F238E27FC236}">
                  <a16:creationId xmlns:a16="http://schemas.microsoft.com/office/drawing/2014/main" id="{E941A874-BC2F-D544-8AA2-CEBAFE5D4D60}"/>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sp>
        <p:nvSpPr>
          <p:cNvPr id="14" name="TextBox 13">
            <a:extLst>
              <a:ext uri="{FF2B5EF4-FFF2-40B4-BE49-F238E27FC236}">
                <a16:creationId xmlns:a16="http://schemas.microsoft.com/office/drawing/2014/main" id="{8CA48C66-6F84-6748-9B7A-95FC6B27D53A}"/>
              </a:ext>
            </a:extLst>
          </p:cNvPr>
          <p:cNvSpPr txBox="1"/>
          <p:nvPr/>
        </p:nvSpPr>
        <p:spPr>
          <a:xfrm>
            <a:off x="1876961" y="1961450"/>
            <a:ext cx="577125" cy="611706"/>
          </a:xfrm>
          <a:prstGeom prst="rect">
            <a:avLst/>
          </a:prstGeom>
          <a:solidFill>
            <a:srgbClr val="C00000"/>
          </a:solidFill>
        </p:spPr>
        <p:txBody>
          <a:bodyPr wrap="square" rtlCol="0">
            <a:spAutoFit/>
          </a:bodyPr>
          <a:lstStyle/>
          <a:p>
            <a:r>
              <a:rPr lang="en-US" sz="3375" dirty="0">
                <a:solidFill>
                  <a:schemeClr val="bg1"/>
                </a:solidFill>
              </a:rPr>
              <a:t> K</a:t>
            </a:r>
          </a:p>
        </p:txBody>
      </p:sp>
      <p:pic>
        <p:nvPicPr>
          <p:cNvPr id="15" name="Picture 14">
            <a:extLst>
              <a:ext uri="{FF2B5EF4-FFF2-40B4-BE49-F238E27FC236}">
                <a16:creationId xmlns:a16="http://schemas.microsoft.com/office/drawing/2014/main" id="{ED8AB2AB-9F88-2D48-A1C8-BA2CE23BC01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876961" y="3674557"/>
            <a:ext cx="605119" cy="416018"/>
          </a:xfrm>
          <a:prstGeom prst="rect">
            <a:avLst/>
          </a:prstGeom>
        </p:spPr>
      </p:pic>
      <p:sp>
        <p:nvSpPr>
          <p:cNvPr id="16" name="Dikdörtgen 7">
            <a:extLst>
              <a:ext uri="{FF2B5EF4-FFF2-40B4-BE49-F238E27FC236}">
                <a16:creationId xmlns:a16="http://schemas.microsoft.com/office/drawing/2014/main" id="{04A6831A-5DA9-5D46-AEEE-B9B8BADF34F4}"/>
              </a:ext>
            </a:extLst>
          </p:cNvPr>
          <p:cNvSpPr>
            <a:spLocks noChangeArrowheads="1"/>
          </p:cNvSpPr>
          <p:nvPr/>
        </p:nvSpPr>
        <p:spPr bwMode="auto">
          <a:xfrm>
            <a:off x="-1" y="34861"/>
            <a:ext cx="12192001" cy="1708032"/>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8" name="Resim 8">
            <a:extLst>
              <a:ext uri="{FF2B5EF4-FFF2-40B4-BE49-F238E27FC236}">
                <a16:creationId xmlns:a16="http://schemas.microsoft.com/office/drawing/2014/main" id="{B5FCB0C6-2551-CE40-9871-D1A7008EFA38}"/>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8336" y="319907"/>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14ED7929-1153-9E4E-9757-E1C3C54CFE17}"/>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354683613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63"/>
          <p:cNvSpPr/>
          <p:nvPr/>
        </p:nvSpPr>
        <p:spPr>
          <a:xfrm>
            <a:off x="3322016" y="2118952"/>
            <a:ext cx="6870333" cy="758128"/>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nchor="ctr"/>
          <a:lstStyle>
            <a:lvl1pPr algn="l" defTabSz="1300447">
              <a:lnSpc>
                <a:spcPct val="90000"/>
              </a:lnSpc>
              <a:spcBef>
                <a:spcPts val="1400"/>
              </a:spcBef>
              <a:defRPr sz="2800" b="1">
                <a:solidFill>
                  <a:srgbClr val="535353"/>
                </a:solidFill>
                <a:latin typeface="Roboto"/>
                <a:ea typeface="Roboto"/>
                <a:cs typeface="Roboto"/>
                <a:sym typeface="Roboto"/>
              </a:defRPr>
            </a:lvl1pPr>
          </a:lstStyle>
          <a:p>
            <a:pPr defTabSz="642915">
              <a:lnSpc>
                <a:spcPct val="100000"/>
              </a:lnSpc>
              <a:spcBef>
                <a:spcPct val="0"/>
              </a:spcBef>
            </a:pPr>
            <a:r>
              <a:rPr sz="1969" b="0" dirty="0" err="1">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sym typeface="Gill Sans"/>
              </a:rPr>
              <a:t>Araştırma</a:t>
            </a:r>
            <a:r>
              <a:rPr sz="1969" b="0" dirty="0">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sym typeface="Gill Sans"/>
              </a:rPr>
              <a:t> </a:t>
            </a:r>
            <a:r>
              <a:rPr sz="1969" b="0" dirty="0" err="1">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sym typeface="Gill Sans"/>
              </a:rPr>
              <a:t>Üniversite</a:t>
            </a:r>
            <a:r>
              <a:rPr lang="tr-TR" sz="1969" b="0" dirty="0" err="1">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sym typeface="Gill Sans"/>
              </a:rPr>
              <a:t>leri</a:t>
            </a:r>
            <a:r>
              <a:rPr lang="tr-TR" sz="1969" b="0" dirty="0">
                <a:ln w="6350">
                  <a:noFill/>
                </a:ln>
                <a:solidFill>
                  <a:srgbClr val="9C0C08"/>
                </a:solidFill>
                <a:effectLst>
                  <a:outerShdw blurRad="114300" dist="101600" dir="2700000" algn="tl" rotWithShape="0">
                    <a:srgbClr val="000000">
                      <a:alpha val="40000"/>
                    </a:srgbClr>
                  </a:outerShdw>
                </a:effectLst>
                <a:latin typeface="Gill Sans Light" panose="020B0302020104020203" pitchFamily="34" charset="-79"/>
                <a:ea typeface="+mj-ea"/>
                <a:cs typeface="Gill Sans Light" panose="020B0302020104020203" pitchFamily="34" charset="-79"/>
                <a:sym typeface="Gill Sans"/>
              </a:rPr>
              <a:t> Performans İzleme Endeksi</a:t>
            </a:r>
          </a:p>
          <a:p>
            <a:r>
              <a:rPr lang="tr-TR" sz="1406" b="0" dirty="0">
                <a:solidFill>
                  <a:srgbClr val="444444"/>
                </a:solidFill>
                <a:latin typeface="Gill Sans Light" panose="020B0302020104020203" pitchFamily="34" charset="-79"/>
                <a:cs typeface="Gill Sans Light" panose="020B0302020104020203" pitchFamily="34" charset="-79"/>
              </a:rPr>
              <a:t>2021 yılında Araştırma üniversiteleri performanslarına göre “A1, A2 ve A3” olmak üzere 3 performans grubuna ayrılmıştır</a:t>
            </a:r>
            <a:r>
              <a:rPr lang="tr-TR" sz="1969" b="0" dirty="0">
                <a:solidFill>
                  <a:srgbClr val="444444"/>
                </a:solidFill>
                <a:latin typeface="Gill Sans Light" panose="020B0302020104020203" pitchFamily="34" charset="-79"/>
                <a:cs typeface="Gill Sans Light" panose="020B0302020104020203" pitchFamily="34" charset="-79"/>
              </a:rPr>
              <a:t>.​</a:t>
            </a:r>
            <a:endParaRPr sz="1969" b="0" dirty="0">
              <a:latin typeface="Gill Sans Light" panose="020B0302020104020203" pitchFamily="34" charset="-79"/>
              <a:cs typeface="Gill Sans Light" panose="020B0302020104020203" pitchFamily="34" charset="-79"/>
            </a:endParaRPr>
          </a:p>
        </p:txBody>
      </p:sp>
      <p:graphicFrame>
        <p:nvGraphicFramePr>
          <p:cNvPr id="7" name="Tablo 6"/>
          <p:cNvGraphicFramePr>
            <a:graphicFrameLocks noGrp="1"/>
          </p:cNvGraphicFramePr>
          <p:nvPr>
            <p:extLst>
              <p:ext uri="{D42A27DB-BD31-4B8C-83A1-F6EECF244321}">
                <p14:modId xmlns:p14="http://schemas.microsoft.com/office/powerpoint/2010/main" val="3137951893"/>
              </p:ext>
            </p:extLst>
          </p:nvPr>
        </p:nvGraphicFramePr>
        <p:xfrm>
          <a:off x="3269116" y="3104369"/>
          <a:ext cx="6732601" cy="3559984"/>
        </p:xfrm>
        <a:graphic>
          <a:graphicData uri="http://schemas.openxmlformats.org/drawingml/2006/table">
            <a:tbl>
              <a:tblPr/>
              <a:tblGrid>
                <a:gridCol w="383078">
                  <a:extLst>
                    <a:ext uri="{9D8B030D-6E8A-4147-A177-3AD203B41FA5}">
                      <a16:colId xmlns:a16="http://schemas.microsoft.com/office/drawing/2014/main" val="2582137273"/>
                    </a:ext>
                  </a:extLst>
                </a:gridCol>
                <a:gridCol w="2783702">
                  <a:extLst>
                    <a:ext uri="{9D8B030D-6E8A-4147-A177-3AD203B41FA5}">
                      <a16:colId xmlns:a16="http://schemas.microsoft.com/office/drawing/2014/main" val="2782380957"/>
                    </a:ext>
                  </a:extLst>
                </a:gridCol>
                <a:gridCol w="689541">
                  <a:extLst>
                    <a:ext uri="{9D8B030D-6E8A-4147-A177-3AD203B41FA5}">
                      <a16:colId xmlns:a16="http://schemas.microsoft.com/office/drawing/2014/main" val="1925073110"/>
                    </a:ext>
                  </a:extLst>
                </a:gridCol>
                <a:gridCol w="893849">
                  <a:extLst>
                    <a:ext uri="{9D8B030D-6E8A-4147-A177-3AD203B41FA5}">
                      <a16:colId xmlns:a16="http://schemas.microsoft.com/office/drawing/2014/main" val="1052628292"/>
                    </a:ext>
                  </a:extLst>
                </a:gridCol>
                <a:gridCol w="689541">
                  <a:extLst>
                    <a:ext uri="{9D8B030D-6E8A-4147-A177-3AD203B41FA5}">
                      <a16:colId xmlns:a16="http://schemas.microsoft.com/office/drawing/2014/main" val="843725191"/>
                    </a:ext>
                  </a:extLst>
                </a:gridCol>
                <a:gridCol w="651234">
                  <a:extLst>
                    <a:ext uri="{9D8B030D-6E8A-4147-A177-3AD203B41FA5}">
                      <a16:colId xmlns:a16="http://schemas.microsoft.com/office/drawing/2014/main" val="1542118420"/>
                    </a:ext>
                  </a:extLst>
                </a:gridCol>
                <a:gridCol w="641656">
                  <a:extLst>
                    <a:ext uri="{9D8B030D-6E8A-4147-A177-3AD203B41FA5}">
                      <a16:colId xmlns:a16="http://schemas.microsoft.com/office/drawing/2014/main" val="2066886017"/>
                    </a:ext>
                  </a:extLst>
                </a:gridCol>
              </a:tblGrid>
              <a:tr h="199579">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b"/>
                      <a:endParaRPr lang="tr-TR" sz="800" b="0" i="0" u="none" strike="noStrike" dirty="0">
                        <a:solidFill>
                          <a:srgbClr val="000000"/>
                        </a:solidFill>
                        <a:effectLst/>
                        <a:latin typeface="Calibri" panose="020F0502020204030204" pitchFamily="34" charset="0"/>
                      </a:endParaRPr>
                    </a:p>
                  </a:txBody>
                  <a:tcPr marL="6697" marR="6697" marT="6697" marB="0" anchor="b">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a:noFill/>
                    </a:lnL>
                    <a:lnR>
                      <a:noFill/>
                    </a:lnR>
                    <a:lnT>
                      <a:noFill/>
                    </a:lnT>
                    <a:lnB w="6350" cap="flat" cmpd="sng" algn="ctr">
                      <a:solidFill>
                        <a:srgbClr val="FFFFFF"/>
                      </a:solidFill>
                      <a:prstDash val="solid"/>
                      <a:round/>
                      <a:headEnd type="none" w="med" len="med"/>
                      <a:tailEnd type="none" w="med" len="med"/>
                    </a:lnB>
                  </a:tcPr>
                </a:tc>
                <a:tc gridSpan="2">
                  <a:txBody>
                    <a:bodyPr/>
                    <a:lstStyle/>
                    <a:p>
                      <a:pPr algn="r" fontAlgn="b"/>
                      <a:endParaRPr lang="tr-TR" sz="1300" b="1" i="1" u="none" strike="noStrike" dirty="0">
                        <a:solidFill>
                          <a:srgbClr val="000000"/>
                        </a:solidFill>
                        <a:effectLst/>
                        <a:latin typeface="Calibri" panose="020F0502020204030204" pitchFamily="34" charset="0"/>
                      </a:endParaRPr>
                    </a:p>
                  </a:txBody>
                  <a:tcPr marL="6697" marR="6697" marT="6697" marB="0" anchor="b">
                    <a:lnL>
                      <a:noFill/>
                    </a:lnL>
                    <a:lnR>
                      <a:noFill/>
                    </a:lnR>
                    <a:lnT>
                      <a:noFill/>
                    </a:lnT>
                    <a:lnB w="6350" cap="flat" cmpd="sng" algn="ctr">
                      <a:solidFill>
                        <a:srgbClr val="FFFFFF"/>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978015873"/>
                  </a:ext>
                </a:extLst>
              </a:tr>
              <a:tr h="251812">
                <a:tc>
                  <a:txBody>
                    <a:bodyPr/>
                    <a:lstStyle/>
                    <a:p>
                      <a:pPr algn="l" rtl="0" fontAlgn="b"/>
                      <a:r>
                        <a:rPr lang="tr-TR" sz="800" b="0" i="0" u="none" strike="noStrike">
                          <a:solidFill>
                            <a:srgbClr val="000000"/>
                          </a:solidFill>
                          <a:effectLst/>
                          <a:latin typeface="Calibri" panose="020F0502020204030204" pitchFamily="34" charset="0"/>
                        </a:rPr>
                        <a:t> </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9C9C9"/>
                    </a:solidFill>
                  </a:tcPr>
                </a:tc>
                <a:tc>
                  <a:txBody>
                    <a:bodyPr/>
                    <a:lstStyle/>
                    <a:p>
                      <a:pPr algn="ctr" rtl="0" fontAlgn="ctr"/>
                      <a:r>
                        <a:rPr lang="tr-TR" sz="800" b="1" i="0" u="none" strike="noStrike" dirty="0">
                          <a:solidFill>
                            <a:srgbClr val="FFFFFF"/>
                          </a:solidFill>
                          <a:effectLst/>
                          <a:latin typeface="Calibri" panose="020F0502020204030204" pitchFamily="34" charset="0"/>
                        </a:rPr>
                        <a:t>Üniversite</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08080"/>
                    </a:solidFill>
                  </a:tcPr>
                </a:tc>
                <a:tc>
                  <a:txBody>
                    <a:bodyPr/>
                    <a:lstStyle/>
                    <a:p>
                      <a:pPr algn="ctr" rtl="0" fontAlgn="ctr"/>
                      <a:r>
                        <a:rPr lang="tr-TR" sz="800" b="1" i="0" u="none" strike="noStrike" dirty="0">
                          <a:solidFill>
                            <a:srgbClr val="FFFFFF"/>
                          </a:solidFill>
                          <a:effectLst/>
                          <a:latin typeface="Calibri" panose="020F0502020204030204" pitchFamily="34" charset="0"/>
                        </a:rPr>
                        <a:t>Kategori</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08080"/>
                    </a:solidFill>
                  </a:tcPr>
                </a:tc>
                <a:tc>
                  <a:txBody>
                    <a:bodyPr/>
                    <a:lstStyle/>
                    <a:p>
                      <a:pPr algn="ctr" rtl="0" fontAlgn="ctr"/>
                      <a:r>
                        <a:rPr lang="tr-TR" sz="800" b="1" i="0" u="none" strike="noStrike" dirty="0">
                          <a:solidFill>
                            <a:srgbClr val="FFFFFF"/>
                          </a:solidFill>
                          <a:effectLst/>
                          <a:latin typeface="Calibri" panose="020F0502020204030204" pitchFamily="34" charset="0"/>
                        </a:rPr>
                        <a:t>Toplam</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08080"/>
                    </a:solidFill>
                  </a:tcPr>
                </a:tc>
                <a:tc>
                  <a:txBody>
                    <a:bodyPr/>
                    <a:lstStyle/>
                    <a:p>
                      <a:pPr algn="ctr" rtl="0" fontAlgn="ctr"/>
                      <a:r>
                        <a:rPr lang="tr-TR" sz="800" b="1" i="0" u="none" strike="noStrike" dirty="0">
                          <a:solidFill>
                            <a:srgbClr val="FFFFFF"/>
                          </a:solidFill>
                          <a:effectLst/>
                          <a:latin typeface="Calibri" panose="020F0502020204030204" pitchFamily="34" charset="0"/>
                        </a:rPr>
                        <a:t>Kapasite (%25)</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08080"/>
                    </a:solidFill>
                  </a:tcPr>
                </a:tc>
                <a:tc>
                  <a:txBody>
                    <a:bodyPr/>
                    <a:lstStyle/>
                    <a:p>
                      <a:pPr algn="ctr" rtl="0" fontAlgn="ctr"/>
                      <a:r>
                        <a:rPr lang="tr-TR" sz="800" b="1" i="0" u="none" strike="noStrike">
                          <a:solidFill>
                            <a:srgbClr val="FFFFFF"/>
                          </a:solidFill>
                          <a:effectLst/>
                          <a:latin typeface="Calibri" panose="020F0502020204030204" pitchFamily="34" charset="0"/>
                        </a:rPr>
                        <a:t>Kalite (%40)</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08080"/>
                    </a:solidFill>
                  </a:tcPr>
                </a:tc>
                <a:tc>
                  <a:txBody>
                    <a:bodyPr/>
                    <a:lstStyle/>
                    <a:p>
                      <a:pPr algn="ctr" rtl="0" fontAlgn="ctr"/>
                      <a:r>
                        <a:rPr lang="tr-TR" sz="800" b="1" i="0" u="none" strike="noStrike">
                          <a:solidFill>
                            <a:srgbClr val="FFFFFF"/>
                          </a:solidFill>
                          <a:effectLst/>
                          <a:latin typeface="Calibri" panose="020F0502020204030204" pitchFamily="34" charset="0"/>
                        </a:rPr>
                        <a:t>İşbirliği (%35)</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08080"/>
                    </a:solidFill>
                  </a:tcPr>
                </a:tc>
                <a:extLst>
                  <a:ext uri="{0D108BD9-81ED-4DB2-BD59-A6C34878D82A}">
                    <a16:rowId xmlns:a16="http://schemas.microsoft.com/office/drawing/2014/main" val="3493736186"/>
                  </a:ext>
                </a:extLst>
              </a:tr>
              <a:tr h="125906">
                <a:tc>
                  <a:txBody>
                    <a:bodyPr/>
                    <a:lstStyle/>
                    <a:p>
                      <a:pPr algn="ctr" rtl="0" fontAlgn="b"/>
                      <a:r>
                        <a:rPr lang="tr-TR" sz="800" b="0" i="0" u="none" strike="noStrike">
                          <a:solidFill>
                            <a:srgbClr val="000000"/>
                          </a:solidFill>
                          <a:effectLst/>
                          <a:latin typeface="Calibri" panose="020F0502020204030204" pitchFamily="34" charset="0"/>
                        </a:rPr>
                        <a:t>1</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b"/>
                      <a:r>
                        <a:rPr lang="tr-TR" sz="800" b="0" i="0" u="none" strike="noStrike">
                          <a:solidFill>
                            <a:srgbClr val="000000"/>
                          </a:solidFill>
                          <a:effectLst/>
                          <a:latin typeface="Calibri" panose="020F0502020204030204" pitchFamily="34" charset="0"/>
                        </a:rPr>
                        <a:t>ORTADOĞU TEKNİK ÜNİVERSİTESİ</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rowSpan="3">
                  <a:txBody>
                    <a:bodyPr/>
                    <a:lstStyle/>
                    <a:p>
                      <a:pPr algn="ctr" rtl="0" fontAlgn="ctr"/>
                      <a:r>
                        <a:rPr lang="tr-TR" sz="800" b="0" i="0" u="none" strike="noStrike">
                          <a:solidFill>
                            <a:srgbClr val="000000"/>
                          </a:solidFill>
                          <a:effectLst/>
                          <a:latin typeface="Calibri" panose="020F0502020204030204" pitchFamily="34" charset="0"/>
                        </a:rPr>
                        <a:t>A1</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algn="ctr" rtl="0" fontAlgn="ctr"/>
                      <a:r>
                        <a:rPr lang="tr-TR" sz="800" b="0" i="0" u="none" strike="noStrike">
                          <a:solidFill>
                            <a:srgbClr val="000000"/>
                          </a:solidFill>
                          <a:effectLst/>
                          <a:latin typeface="Calibri" panose="020F0502020204030204" pitchFamily="34" charset="0"/>
                        </a:rPr>
                        <a:t>85,4</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algn="ctr" rtl="0" fontAlgn="ctr"/>
                      <a:r>
                        <a:rPr lang="tr-TR" sz="800" b="0" i="0" u="none" strike="noStrike">
                          <a:solidFill>
                            <a:srgbClr val="000000"/>
                          </a:solidFill>
                          <a:effectLst/>
                          <a:latin typeface="Calibri" panose="020F0502020204030204" pitchFamily="34" charset="0"/>
                        </a:rPr>
                        <a:t>21,39</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algn="ctr" rtl="0" fontAlgn="ctr"/>
                      <a:r>
                        <a:rPr lang="tr-TR" sz="800" b="0" i="0" u="none" strike="noStrike">
                          <a:solidFill>
                            <a:srgbClr val="000000"/>
                          </a:solidFill>
                          <a:effectLst/>
                          <a:latin typeface="Calibri" panose="020F0502020204030204" pitchFamily="34" charset="0"/>
                        </a:rPr>
                        <a:t>35,86</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algn="ctr" rtl="0" fontAlgn="ctr"/>
                      <a:r>
                        <a:rPr lang="tr-TR" sz="800" b="0" i="0" u="none" strike="noStrike">
                          <a:solidFill>
                            <a:srgbClr val="000000"/>
                          </a:solidFill>
                          <a:effectLst/>
                          <a:latin typeface="Calibri" panose="020F0502020204030204" pitchFamily="34" charset="0"/>
                        </a:rPr>
                        <a:t>28,15</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extLst>
                  <a:ext uri="{0D108BD9-81ED-4DB2-BD59-A6C34878D82A}">
                    <a16:rowId xmlns:a16="http://schemas.microsoft.com/office/drawing/2014/main" val="187470737"/>
                  </a:ext>
                </a:extLst>
              </a:tr>
              <a:tr h="125906">
                <a:tc>
                  <a:txBody>
                    <a:bodyPr/>
                    <a:lstStyle/>
                    <a:p>
                      <a:pPr algn="ctr" rtl="0" fontAlgn="b"/>
                      <a:r>
                        <a:rPr lang="tr-TR" sz="800" b="0" i="0" u="none" strike="noStrike">
                          <a:solidFill>
                            <a:srgbClr val="000000"/>
                          </a:solidFill>
                          <a:effectLst/>
                          <a:latin typeface="Calibri" panose="020F0502020204030204" pitchFamily="34" charset="0"/>
                        </a:rPr>
                        <a:t>2</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b"/>
                      <a:r>
                        <a:rPr lang="tr-TR" sz="800" b="0" i="0" u="none" strike="noStrike">
                          <a:solidFill>
                            <a:srgbClr val="000000"/>
                          </a:solidFill>
                          <a:effectLst/>
                          <a:latin typeface="Calibri" panose="020F0502020204030204" pitchFamily="34" charset="0"/>
                        </a:rPr>
                        <a:t>İSTANBUL TEKNİK ÜNİVERSİTESİ</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vMerge="1">
                  <a:txBody>
                    <a:bodyPr/>
                    <a:lstStyle/>
                    <a:p>
                      <a:endParaRPr lang="tr-TR"/>
                    </a:p>
                  </a:txBody>
                  <a:tcPr/>
                </a:tc>
                <a:tc>
                  <a:txBody>
                    <a:bodyPr/>
                    <a:lstStyle/>
                    <a:p>
                      <a:pPr algn="ctr" rtl="0" fontAlgn="ctr"/>
                      <a:r>
                        <a:rPr lang="tr-TR" sz="800" b="0" i="0" u="none" strike="noStrike" dirty="0">
                          <a:solidFill>
                            <a:srgbClr val="000000"/>
                          </a:solidFill>
                          <a:effectLst/>
                          <a:latin typeface="Calibri" panose="020F0502020204030204" pitchFamily="34" charset="0"/>
                        </a:rPr>
                        <a:t>76,24</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algn="ctr" rtl="0" fontAlgn="ctr"/>
                      <a:r>
                        <a:rPr lang="tr-TR" sz="800" b="0" i="0" u="none" strike="noStrike">
                          <a:solidFill>
                            <a:srgbClr val="000000"/>
                          </a:solidFill>
                          <a:effectLst/>
                          <a:latin typeface="Calibri" panose="020F0502020204030204" pitchFamily="34" charset="0"/>
                        </a:rPr>
                        <a:t>19,78</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algn="ctr" rtl="0" fontAlgn="ctr"/>
                      <a:r>
                        <a:rPr lang="tr-TR" sz="800" b="0" i="0" u="none" strike="noStrike">
                          <a:solidFill>
                            <a:srgbClr val="000000"/>
                          </a:solidFill>
                          <a:effectLst/>
                          <a:latin typeface="Calibri" panose="020F0502020204030204" pitchFamily="34" charset="0"/>
                        </a:rPr>
                        <a:t>32,83</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algn="ctr" rtl="0" fontAlgn="ctr"/>
                      <a:r>
                        <a:rPr lang="tr-TR" sz="800" b="0" i="0" u="none" strike="noStrike">
                          <a:solidFill>
                            <a:srgbClr val="000000"/>
                          </a:solidFill>
                          <a:effectLst/>
                          <a:latin typeface="Calibri" panose="020F0502020204030204" pitchFamily="34" charset="0"/>
                        </a:rPr>
                        <a:t>23,62</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extLst>
                  <a:ext uri="{0D108BD9-81ED-4DB2-BD59-A6C34878D82A}">
                    <a16:rowId xmlns:a16="http://schemas.microsoft.com/office/drawing/2014/main" val="2958803335"/>
                  </a:ext>
                </a:extLst>
              </a:tr>
              <a:tr h="125906">
                <a:tc>
                  <a:txBody>
                    <a:bodyPr/>
                    <a:lstStyle/>
                    <a:p>
                      <a:pPr algn="ctr" rtl="0" fontAlgn="b"/>
                      <a:r>
                        <a:rPr lang="tr-TR" sz="800" b="0" i="0" u="none" strike="noStrike">
                          <a:solidFill>
                            <a:srgbClr val="000000"/>
                          </a:solidFill>
                          <a:effectLst/>
                          <a:latin typeface="Calibri" panose="020F0502020204030204" pitchFamily="34" charset="0"/>
                        </a:rPr>
                        <a:t>3</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b"/>
                      <a:r>
                        <a:rPr lang="tr-TR" sz="800" b="0" i="0" u="none" strike="noStrike" dirty="0">
                          <a:solidFill>
                            <a:srgbClr val="000000"/>
                          </a:solidFill>
                          <a:effectLst/>
                          <a:latin typeface="Calibri" panose="020F0502020204030204" pitchFamily="34" charset="0"/>
                        </a:rPr>
                        <a:t>BOĞAZİÇİ ÜNİVERSİTESİ</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vMerge="1">
                  <a:txBody>
                    <a:bodyPr/>
                    <a:lstStyle/>
                    <a:p>
                      <a:endParaRPr lang="tr-TR"/>
                    </a:p>
                  </a:txBody>
                  <a:tcPr/>
                </a:tc>
                <a:tc>
                  <a:txBody>
                    <a:bodyPr/>
                    <a:lstStyle/>
                    <a:p>
                      <a:pPr algn="ctr" rtl="0" fontAlgn="ctr"/>
                      <a:r>
                        <a:rPr lang="tr-TR" sz="800" b="0" i="0" u="none" strike="noStrike">
                          <a:solidFill>
                            <a:srgbClr val="000000"/>
                          </a:solidFill>
                          <a:effectLst/>
                          <a:latin typeface="Calibri" panose="020F0502020204030204" pitchFamily="34" charset="0"/>
                        </a:rPr>
                        <a:t>70,34</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algn="ctr" rtl="0" fontAlgn="ctr"/>
                      <a:r>
                        <a:rPr lang="tr-TR" sz="800" b="0" i="0" u="none" strike="noStrike">
                          <a:solidFill>
                            <a:srgbClr val="000000"/>
                          </a:solidFill>
                          <a:effectLst/>
                          <a:latin typeface="Calibri" panose="020F0502020204030204" pitchFamily="34" charset="0"/>
                        </a:rPr>
                        <a:t>14,59</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algn="ctr" rtl="0" fontAlgn="ctr"/>
                      <a:r>
                        <a:rPr lang="tr-TR" sz="800" b="0" i="0" u="none" strike="noStrike">
                          <a:solidFill>
                            <a:srgbClr val="000000"/>
                          </a:solidFill>
                          <a:effectLst/>
                          <a:latin typeface="Calibri" panose="020F0502020204030204" pitchFamily="34" charset="0"/>
                        </a:rPr>
                        <a:t>27,5</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tc>
                  <a:txBody>
                    <a:bodyPr/>
                    <a:lstStyle/>
                    <a:p>
                      <a:pPr algn="ctr" rtl="0" fontAlgn="ctr"/>
                      <a:r>
                        <a:rPr lang="tr-TR" sz="800" b="0" i="0" u="none" strike="noStrike">
                          <a:solidFill>
                            <a:srgbClr val="000000"/>
                          </a:solidFill>
                          <a:effectLst/>
                          <a:latin typeface="Calibri" panose="020F0502020204030204" pitchFamily="34" charset="0"/>
                        </a:rPr>
                        <a:t>28,24</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C2E6"/>
                    </a:solidFill>
                  </a:tcPr>
                </a:tc>
                <a:extLst>
                  <a:ext uri="{0D108BD9-81ED-4DB2-BD59-A6C34878D82A}">
                    <a16:rowId xmlns:a16="http://schemas.microsoft.com/office/drawing/2014/main" val="471595429"/>
                  </a:ext>
                </a:extLst>
              </a:tr>
              <a:tr h="135285">
                <a:tc>
                  <a:txBody>
                    <a:bodyPr/>
                    <a:lstStyle/>
                    <a:p>
                      <a:pPr algn="ctr" rtl="0" fontAlgn="b"/>
                      <a:r>
                        <a:rPr lang="tr-TR" sz="800" b="0" i="0" u="none" strike="noStrike">
                          <a:solidFill>
                            <a:srgbClr val="000000"/>
                          </a:solidFill>
                          <a:effectLst/>
                          <a:latin typeface="Calibri" panose="020F0502020204030204" pitchFamily="34" charset="0"/>
                        </a:rPr>
                        <a:t>4</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ctr"/>
                      <a:r>
                        <a:rPr lang="tr-TR" sz="800" b="1" i="0" u="none" strike="noStrike">
                          <a:solidFill>
                            <a:srgbClr val="FF0000"/>
                          </a:solidFill>
                          <a:effectLst/>
                          <a:latin typeface="Calibri" panose="020F0502020204030204" pitchFamily="34" charset="0"/>
                        </a:rPr>
                        <a:t>İZMİR YÜKSEK TEKNOLOJİ ENSTİTÜSÜ</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rowSpan="9">
                  <a:txBody>
                    <a:bodyPr/>
                    <a:lstStyle/>
                    <a:p>
                      <a:pPr algn="ctr" rtl="0" fontAlgn="ctr"/>
                      <a:r>
                        <a:rPr lang="tr-TR" sz="800" b="1" i="0" u="none" strike="noStrike">
                          <a:solidFill>
                            <a:srgbClr val="000000"/>
                          </a:solidFill>
                          <a:effectLst/>
                          <a:latin typeface="Calibri" panose="020F0502020204030204" pitchFamily="34" charset="0"/>
                        </a:rPr>
                        <a:t>A2</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1" i="0" u="none" strike="noStrike">
                          <a:solidFill>
                            <a:srgbClr val="FF0000"/>
                          </a:solidFill>
                          <a:effectLst/>
                          <a:latin typeface="Calibri" panose="020F0502020204030204" pitchFamily="34" charset="0"/>
                        </a:rPr>
                        <a:t>60,87</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1" i="0" u="none" strike="noStrike">
                          <a:solidFill>
                            <a:srgbClr val="FF0000"/>
                          </a:solidFill>
                          <a:effectLst/>
                          <a:latin typeface="Calibri" panose="020F0502020204030204" pitchFamily="34" charset="0"/>
                        </a:rPr>
                        <a:t>15,98</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1" i="0" u="none" strike="noStrike">
                          <a:solidFill>
                            <a:srgbClr val="FF0000"/>
                          </a:solidFill>
                          <a:effectLst/>
                          <a:latin typeface="Calibri" panose="020F0502020204030204" pitchFamily="34" charset="0"/>
                        </a:rPr>
                        <a:t>24,95</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1" i="0" u="none" strike="noStrike">
                          <a:solidFill>
                            <a:srgbClr val="FF0000"/>
                          </a:solidFill>
                          <a:effectLst/>
                          <a:latin typeface="Calibri" panose="020F0502020204030204" pitchFamily="34" charset="0"/>
                        </a:rPr>
                        <a:t>19,94</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872091802"/>
                  </a:ext>
                </a:extLst>
              </a:tr>
              <a:tr h="125906">
                <a:tc>
                  <a:txBody>
                    <a:bodyPr/>
                    <a:lstStyle/>
                    <a:p>
                      <a:pPr algn="ctr" rtl="0" fontAlgn="b"/>
                      <a:r>
                        <a:rPr lang="tr-TR" sz="800" b="0" i="0" u="none" strike="noStrike">
                          <a:solidFill>
                            <a:srgbClr val="000000"/>
                          </a:solidFill>
                          <a:effectLst/>
                          <a:latin typeface="Calibri" panose="020F0502020204030204" pitchFamily="34" charset="0"/>
                        </a:rPr>
                        <a:t>5</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b"/>
                      <a:r>
                        <a:rPr lang="tr-TR" sz="800" b="0" i="0" u="none" strike="noStrike">
                          <a:solidFill>
                            <a:srgbClr val="000000"/>
                          </a:solidFill>
                          <a:effectLst/>
                          <a:latin typeface="Calibri" panose="020F0502020204030204" pitchFamily="34" charset="0"/>
                        </a:rPr>
                        <a:t>YILDIZ TEKNİK ÜNİVERSİTESİ</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vMerge="1">
                  <a:txBody>
                    <a:bodyPr/>
                    <a:lstStyle/>
                    <a:p>
                      <a:endParaRPr lang="tr-TR"/>
                    </a:p>
                  </a:txBody>
                  <a:tcPr/>
                </a:tc>
                <a:tc>
                  <a:txBody>
                    <a:bodyPr/>
                    <a:lstStyle/>
                    <a:p>
                      <a:pPr algn="ctr" rtl="0" fontAlgn="ctr"/>
                      <a:r>
                        <a:rPr lang="tr-TR" sz="800" b="0" i="0" u="none" strike="noStrike">
                          <a:solidFill>
                            <a:srgbClr val="000000"/>
                          </a:solidFill>
                          <a:effectLst/>
                          <a:latin typeface="Calibri" panose="020F0502020204030204" pitchFamily="34" charset="0"/>
                        </a:rPr>
                        <a:t>54,11</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16,2</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23,33</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14,58</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485125310"/>
                  </a:ext>
                </a:extLst>
              </a:tr>
              <a:tr h="125906">
                <a:tc>
                  <a:txBody>
                    <a:bodyPr/>
                    <a:lstStyle/>
                    <a:p>
                      <a:pPr algn="ctr" rtl="0" fontAlgn="b"/>
                      <a:r>
                        <a:rPr lang="tr-TR" sz="800" b="0" i="0" u="none" strike="noStrike">
                          <a:solidFill>
                            <a:srgbClr val="000000"/>
                          </a:solidFill>
                          <a:effectLst/>
                          <a:latin typeface="Calibri" panose="020F0502020204030204" pitchFamily="34" charset="0"/>
                        </a:rPr>
                        <a:t>6</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b"/>
                      <a:r>
                        <a:rPr lang="tr-TR" sz="800" b="0" i="0" u="none" strike="noStrike">
                          <a:solidFill>
                            <a:srgbClr val="000000"/>
                          </a:solidFill>
                          <a:effectLst/>
                          <a:latin typeface="Calibri" panose="020F0502020204030204" pitchFamily="34" charset="0"/>
                        </a:rPr>
                        <a:t>ANKARA ÜNİVERSİTESİ</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vMerge="1">
                  <a:txBody>
                    <a:bodyPr/>
                    <a:lstStyle/>
                    <a:p>
                      <a:endParaRPr lang="tr-TR"/>
                    </a:p>
                  </a:txBody>
                  <a:tcPr/>
                </a:tc>
                <a:tc>
                  <a:txBody>
                    <a:bodyPr/>
                    <a:lstStyle/>
                    <a:p>
                      <a:pPr algn="ctr" rtl="0" fontAlgn="ctr"/>
                      <a:r>
                        <a:rPr lang="tr-TR" sz="800" b="0" i="0" u="none" strike="noStrike">
                          <a:solidFill>
                            <a:srgbClr val="000000"/>
                          </a:solidFill>
                          <a:effectLst/>
                          <a:latin typeface="Calibri" panose="020F0502020204030204" pitchFamily="34" charset="0"/>
                        </a:rPr>
                        <a:t>53,07</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13,29</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20,52</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19,26</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096113866"/>
                  </a:ext>
                </a:extLst>
              </a:tr>
              <a:tr h="125906">
                <a:tc>
                  <a:txBody>
                    <a:bodyPr/>
                    <a:lstStyle/>
                    <a:p>
                      <a:pPr algn="ctr" rtl="0" fontAlgn="b"/>
                      <a:r>
                        <a:rPr lang="tr-TR" sz="800" b="0" i="0" u="none" strike="noStrike">
                          <a:solidFill>
                            <a:srgbClr val="000000"/>
                          </a:solidFill>
                          <a:effectLst/>
                          <a:latin typeface="Calibri" panose="020F0502020204030204" pitchFamily="34" charset="0"/>
                        </a:rPr>
                        <a:t>7</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b"/>
                      <a:r>
                        <a:rPr lang="tr-TR" sz="800" b="0" i="0" u="none" strike="noStrike">
                          <a:solidFill>
                            <a:srgbClr val="000000"/>
                          </a:solidFill>
                          <a:effectLst/>
                          <a:latin typeface="Calibri" panose="020F0502020204030204" pitchFamily="34" charset="0"/>
                        </a:rPr>
                        <a:t>İSTANBUL ÜNİVERSİTESİ</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vMerge="1">
                  <a:txBody>
                    <a:bodyPr/>
                    <a:lstStyle/>
                    <a:p>
                      <a:endParaRPr lang="tr-TR"/>
                    </a:p>
                  </a:txBody>
                  <a:tcPr/>
                </a:tc>
                <a:tc>
                  <a:txBody>
                    <a:bodyPr/>
                    <a:lstStyle/>
                    <a:p>
                      <a:pPr algn="ctr" rtl="0" fontAlgn="ctr"/>
                      <a:r>
                        <a:rPr lang="tr-TR" sz="800" b="0" i="0" u="none" strike="noStrike">
                          <a:solidFill>
                            <a:srgbClr val="000000"/>
                          </a:solidFill>
                          <a:effectLst/>
                          <a:latin typeface="Calibri" panose="020F0502020204030204" pitchFamily="34" charset="0"/>
                        </a:rPr>
                        <a:t>50,06</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15,03</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16,29</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18,74</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452215391"/>
                  </a:ext>
                </a:extLst>
              </a:tr>
              <a:tr h="125906">
                <a:tc>
                  <a:txBody>
                    <a:bodyPr/>
                    <a:lstStyle/>
                    <a:p>
                      <a:pPr algn="ctr" rtl="0" fontAlgn="b"/>
                      <a:r>
                        <a:rPr lang="tr-TR" sz="800" b="0" i="0" u="none" strike="noStrike">
                          <a:solidFill>
                            <a:srgbClr val="000000"/>
                          </a:solidFill>
                          <a:effectLst/>
                          <a:latin typeface="Calibri" panose="020F0502020204030204" pitchFamily="34" charset="0"/>
                        </a:rPr>
                        <a:t>8</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b"/>
                      <a:r>
                        <a:rPr lang="tr-TR" sz="800" b="0" i="0" u="none" strike="noStrike" dirty="0">
                          <a:solidFill>
                            <a:srgbClr val="000000"/>
                          </a:solidFill>
                          <a:effectLst/>
                          <a:latin typeface="Calibri" panose="020F0502020204030204" pitchFamily="34" charset="0"/>
                        </a:rPr>
                        <a:t>ERCİYES ÜNİVERSİTESİ</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vMerge="1">
                  <a:txBody>
                    <a:bodyPr/>
                    <a:lstStyle/>
                    <a:p>
                      <a:endParaRPr lang="tr-TR"/>
                    </a:p>
                  </a:txBody>
                  <a:tcPr/>
                </a:tc>
                <a:tc>
                  <a:txBody>
                    <a:bodyPr/>
                    <a:lstStyle/>
                    <a:p>
                      <a:pPr algn="ctr" rtl="0" fontAlgn="ctr"/>
                      <a:r>
                        <a:rPr lang="tr-TR" sz="800" b="0" i="0" u="none" strike="noStrike">
                          <a:solidFill>
                            <a:srgbClr val="000000"/>
                          </a:solidFill>
                          <a:effectLst/>
                          <a:latin typeface="Calibri" panose="020F0502020204030204" pitchFamily="34" charset="0"/>
                        </a:rPr>
                        <a:t>48,65</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9</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20,57</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19,09</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171293745"/>
                  </a:ext>
                </a:extLst>
              </a:tr>
              <a:tr h="125906">
                <a:tc>
                  <a:txBody>
                    <a:bodyPr/>
                    <a:lstStyle/>
                    <a:p>
                      <a:pPr algn="ctr" rtl="0" fontAlgn="b"/>
                      <a:r>
                        <a:rPr lang="tr-TR" sz="800" b="0" i="0" u="none" strike="noStrike">
                          <a:solidFill>
                            <a:srgbClr val="000000"/>
                          </a:solidFill>
                          <a:effectLst/>
                          <a:latin typeface="Calibri" panose="020F0502020204030204" pitchFamily="34" charset="0"/>
                        </a:rPr>
                        <a:t>9</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b"/>
                      <a:r>
                        <a:rPr lang="tr-TR" sz="800" b="0" i="0" u="none" strike="noStrike">
                          <a:solidFill>
                            <a:srgbClr val="000000"/>
                          </a:solidFill>
                          <a:effectLst/>
                          <a:latin typeface="Calibri" panose="020F0502020204030204" pitchFamily="34" charset="0"/>
                        </a:rPr>
                        <a:t>HACETTEPE ÜNİVERSİTESİ</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vMerge="1">
                  <a:txBody>
                    <a:bodyPr/>
                    <a:lstStyle/>
                    <a:p>
                      <a:endParaRPr lang="tr-TR"/>
                    </a:p>
                  </a:txBody>
                  <a:tcPr/>
                </a:tc>
                <a:tc>
                  <a:txBody>
                    <a:bodyPr/>
                    <a:lstStyle/>
                    <a:p>
                      <a:pPr algn="ctr" rtl="0" fontAlgn="ctr"/>
                      <a:r>
                        <a:rPr lang="tr-TR" sz="800" b="0" i="0" u="none" strike="noStrike">
                          <a:solidFill>
                            <a:srgbClr val="000000"/>
                          </a:solidFill>
                          <a:effectLst/>
                          <a:latin typeface="Calibri" panose="020F0502020204030204" pitchFamily="34" charset="0"/>
                        </a:rPr>
                        <a:t>48,49</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15,89</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20,91</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11,69</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958333746"/>
                  </a:ext>
                </a:extLst>
              </a:tr>
              <a:tr h="125906">
                <a:tc>
                  <a:txBody>
                    <a:bodyPr/>
                    <a:lstStyle/>
                    <a:p>
                      <a:pPr algn="ctr" rtl="0" fontAlgn="b"/>
                      <a:r>
                        <a:rPr lang="tr-TR" sz="800" b="0" i="0" u="none" strike="noStrike">
                          <a:solidFill>
                            <a:srgbClr val="000000"/>
                          </a:solidFill>
                          <a:effectLst/>
                          <a:latin typeface="Calibri" panose="020F0502020204030204" pitchFamily="34" charset="0"/>
                        </a:rPr>
                        <a:t>10</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b"/>
                      <a:r>
                        <a:rPr lang="tr-TR" sz="800" b="0" i="0" u="none" strike="noStrike" dirty="0">
                          <a:solidFill>
                            <a:srgbClr val="000000"/>
                          </a:solidFill>
                          <a:effectLst/>
                          <a:latin typeface="Calibri" panose="020F0502020204030204" pitchFamily="34" charset="0"/>
                        </a:rPr>
                        <a:t>GEBZE TEKNİK ÜNİVERSİTESİ</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vMerge="1">
                  <a:txBody>
                    <a:bodyPr/>
                    <a:lstStyle/>
                    <a:p>
                      <a:endParaRPr lang="tr-TR"/>
                    </a:p>
                  </a:txBody>
                  <a:tcPr/>
                </a:tc>
                <a:tc>
                  <a:txBody>
                    <a:bodyPr/>
                    <a:lstStyle/>
                    <a:p>
                      <a:pPr algn="ctr" rtl="0" fontAlgn="ctr"/>
                      <a:r>
                        <a:rPr lang="tr-TR" sz="800" b="0" i="0" u="none" strike="noStrike">
                          <a:solidFill>
                            <a:srgbClr val="000000"/>
                          </a:solidFill>
                          <a:effectLst/>
                          <a:latin typeface="Calibri" panose="020F0502020204030204" pitchFamily="34" charset="0"/>
                        </a:rPr>
                        <a:t>44,06</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dirty="0">
                          <a:solidFill>
                            <a:srgbClr val="000000"/>
                          </a:solidFill>
                          <a:effectLst/>
                          <a:latin typeface="Calibri" panose="020F0502020204030204" pitchFamily="34" charset="0"/>
                        </a:rPr>
                        <a:t>13,98</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16,05</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14,03</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745061711"/>
                  </a:ext>
                </a:extLst>
              </a:tr>
              <a:tr h="125906">
                <a:tc>
                  <a:txBody>
                    <a:bodyPr/>
                    <a:lstStyle/>
                    <a:p>
                      <a:pPr algn="ctr" rtl="0" fontAlgn="b"/>
                      <a:r>
                        <a:rPr lang="tr-TR" sz="800" b="0" i="0" u="none" strike="noStrike">
                          <a:solidFill>
                            <a:srgbClr val="000000"/>
                          </a:solidFill>
                          <a:effectLst/>
                          <a:latin typeface="Calibri" panose="020F0502020204030204" pitchFamily="34" charset="0"/>
                        </a:rPr>
                        <a:t>11</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b"/>
                      <a:r>
                        <a:rPr lang="tr-TR" sz="800" b="0" i="0" u="none" strike="noStrike" dirty="0">
                          <a:solidFill>
                            <a:srgbClr val="000000"/>
                          </a:solidFill>
                          <a:effectLst/>
                          <a:latin typeface="Calibri" panose="020F0502020204030204" pitchFamily="34" charset="0"/>
                        </a:rPr>
                        <a:t>EGE ÜNİVERSİTESİ</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vMerge="1">
                  <a:txBody>
                    <a:bodyPr/>
                    <a:lstStyle/>
                    <a:p>
                      <a:endParaRPr lang="tr-TR"/>
                    </a:p>
                  </a:txBody>
                  <a:tcPr/>
                </a:tc>
                <a:tc>
                  <a:txBody>
                    <a:bodyPr/>
                    <a:lstStyle/>
                    <a:p>
                      <a:pPr algn="ctr" rtl="0" fontAlgn="ctr"/>
                      <a:r>
                        <a:rPr lang="tr-TR" sz="800" b="0" i="0" u="none" strike="noStrike">
                          <a:solidFill>
                            <a:srgbClr val="000000"/>
                          </a:solidFill>
                          <a:effectLst/>
                          <a:latin typeface="Calibri" panose="020F0502020204030204" pitchFamily="34" charset="0"/>
                        </a:rPr>
                        <a:t>38,85</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14,58</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14,94</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9,32</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4055556344"/>
                  </a:ext>
                </a:extLst>
              </a:tr>
              <a:tr h="138496">
                <a:tc>
                  <a:txBody>
                    <a:bodyPr/>
                    <a:lstStyle/>
                    <a:p>
                      <a:pPr algn="ctr" rtl="0" fontAlgn="b"/>
                      <a:r>
                        <a:rPr lang="tr-TR" sz="800" b="0" i="0" u="none" strike="noStrike">
                          <a:solidFill>
                            <a:srgbClr val="000000"/>
                          </a:solidFill>
                          <a:effectLst/>
                          <a:latin typeface="Calibri" panose="020F0502020204030204" pitchFamily="34" charset="0"/>
                        </a:rPr>
                        <a:t>12</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t"/>
                      <a:r>
                        <a:rPr lang="tr-TR" sz="800" b="0" i="0" u="none" strike="noStrike">
                          <a:solidFill>
                            <a:srgbClr val="000000"/>
                          </a:solidFill>
                          <a:effectLst/>
                          <a:latin typeface="Calibri" panose="020F0502020204030204" pitchFamily="34" charset="0"/>
                        </a:rPr>
                        <a:t>İSTANBUL ÜNİVERSİTESİ-CERRAHPAŞA</a:t>
                      </a:r>
                    </a:p>
                  </a:txBody>
                  <a:tcPr marL="6697" marR="6697" marT="6697"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vMerge="1">
                  <a:txBody>
                    <a:bodyPr/>
                    <a:lstStyle/>
                    <a:p>
                      <a:endParaRPr lang="tr-TR"/>
                    </a:p>
                  </a:txBody>
                  <a:tcPr/>
                </a:tc>
                <a:tc>
                  <a:txBody>
                    <a:bodyPr/>
                    <a:lstStyle/>
                    <a:p>
                      <a:pPr algn="ctr" rtl="0" fontAlgn="ctr"/>
                      <a:r>
                        <a:rPr lang="tr-TR" sz="800" b="0" i="0" u="none" strike="noStrike" dirty="0">
                          <a:solidFill>
                            <a:srgbClr val="000000"/>
                          </a:solidFill>
                          <a:effectLst/>
                          <a:latin typeface="Calibri" panose="020F0502020204030204" pitchFamily="34" charset="0"/>
                        </a:rPr>
                        <a:t>37,36</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11,81</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5,63</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tr-TR" sz="800" b="0" i="0" u="none" strike="noStrike">
                          <a:solidFill>
                            <a:srgbClr val="000000"/>
                          </a:solidFill>
                          <a:effectLst/>
                          <a:latin typeface="Calibri" panose="020F0502020204030204" pitchFamily="34" charset="0"/>
                        </a:rPr>
                        <a:t>19,91</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996119502"/>
                  </a:ext>
                </a:extLst>
              </a:tr>
              <a:tr h="125906">
                <a:tc>
                  <a:txBody>
                    <a:bodyPr/>
                    <a:lstStyle/>
                    <a:p>
                      <a:pPr algn="ctr" rtl="0" fontAlgn="b"/>
                      <a:r>
                        <a:rPr lang="tr-TR" sz="800" b="0" i="0" u="none" strike="noStrike">
                          <a:solidFill>
                            <a:srgbClr val="000000"/>
                          </a:solidFill>
                          <a:effectLst/>
                          <a:latin typeface="Calibri" panose="020F0502020204030204" pitchFamily="34" charset="0"/>
                        </a:rPr>
                        <a:t>13</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b"/>
                      <a:r>
                        <a:rPr lang="tr-TR" sz="800" b="0" i="0" u="none" strike="noStrike">
                          <a:solidFill>
                            <a:srgbClr val="000000"/>
                          </a:solidFill>
                          <a:effectLst/>
                          <a:latin typeface="Calibri" panose="020F0502020204030204" pitchFamily="34" charset="0"/>
                        </a:rPr>
                        <a:t>MARMARA ÜNİVERSİTESİ</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rowSpan="8">
                  <a:txBody>
                    <a:bodyPr/>
                    <a:lstStyle/>
                    <a:p>
                      <a:pPr algn="ctr" rtl="0" fontAlgn="ctr"/>
                      <a:r>
                        <a:rPr lang="tr-TR" sz="800" b="1" i="0" u="none" strike="noStrike">
                          <a:solidFill>
                            <a:srgbClr val="000000"/>
                          </a:solidFill>
                          <a:effectLst/>
                          <a:latin typeface="Calibri" panose="020F0502020204030204" pitchFamily="34" charset="0"/>
                        </a:rPr>
                        <a:t>A3</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32,74</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7,13</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11,1</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14,5</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2366039608"/>
                  </a:ext>
                </a:extLst>
              </a:tr>
              <a:tr h="124569">
                <a:tc>
                  <a:txBody>
                    <a:bodyPr/>
                    <a:lstStyle/>
                    <a:p>
                      <a:pPr algn="ctr" rtl="0" fontAlgn="b"/>
                      <a:r>
                        <a:rPr lang="tr-TR" sz="800" b="0" i="0" u="none" strike="noStrike">
                          <a:solidFill>
                            <a:srgbClr val="000000"/>
                          </a:solidFill>
                          <a:effectLst/>
                          <a:latin typeface="Calibri" panose="020F0502020204030204" pitchFamily="34" charset="0"/>
                        </a:rPr>
                        <a:t>14</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b"/>
                      <a:r>
                        <a:rPr lang="tr-TR" sz="800" b="0" i="0" u="none" strike="noStrike">
                          <a:solidFill>
                            <a:srgbClr val="000000"/>
                          </a:solidFill>
                          <a:effectLst/>
                          <a:latin typeface="Calibri" panose="020F0502020204030204" pitchFamily="34" charset="0"/>
                        </a:rPr>
                        <a:t>BURSA ULUDAĞ ÜNİVERSİTESİ</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vMerge="1">
                  <a:txBody>
                    <a:bodyPr/>
                    <a:lstStyle/>
                    <a:p>
                      <a:endParaRPr lang="tr-TR"/>
                    </a:p>
                  </a:txBody>
                  <a:tcPr/>
                </a:tc>
                <a:tc>
                  <a:txBody>
                    <a:bodyPr/>
                    <a:lstStyle/>
                    <a:p>
                      <a:pPr algn="ctr" rtl="0" fontAlgn="ctr"/>
                      <a:r>
                        <a:rPr lang="tr-TR" sz="800" b="0" i="0" u="none" strike="noStrike">
                          <a:solidFill>
                            <a:srgbClr val="000000"/>
                          </a:solidFill>
                          <a:effectLst/>
                          <a:latin typeface="Calibri" panose="020F0502020204030204" pitchFamily="34" charset="0"/>
                        </a:rPr>
                        <a:t>32,27</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5,42</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13,09</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13,76</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2996117783"/>
                  </a:ext>
                </a:extLst>
              </a:tr>
              <a:tr h="125906">
                <a:tc>
                  <a:txBody>
                    <a:bodyPr/>
                    <a:lstStyle/>
                    <a:p>
                      <a:pPr algn="ctr" rtl="0" fontAlgn="b"/>
                      <a:r>
                        <a:rPr lang="tr-TR" sz="800" b="0" i="0" u="none" strike="noStrike">
                          <a:solidFill>
                            <a:srgbClr val="000000"/>
                          </a:solidFill>
                          <a:effectLst/>
                          <a:latin typeface="Calibri" panose="020F0502020204030204" pitchFamily="34" charset="0"/>
                        </a:rPr>
                        <a:t>15</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b"/>
                      <a:r>
                        <a:rPr lang="tr-TR" sz="800" b="0" i="0" u="none" strike="noStrike">
                          <a:solidFill>
                            <a:srgbClr val="000000"/>
                          </a:solidFill>
                          <a:effectLst/>
                          <a:latin typeface="Calibri" panose="020F0502020204030204" pitchFamily="34" charset="0"/>
                        </a:rPr>
                        <a:t>DOKUZ EYLÜL ÜNİVERSİTESİ</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vMerge="1">
                  <a:txBody>
                    <a:bodyPr/>
                    <a:lstStyle/>
                    <a:p>
                      <a:endParaRPr lang="tr-TR"/>
                    </a:p>
                  </a:txBody>
                  <a:tcPr/>
                </a:tc>
                <a:tc>
                  <a:txBody>
                    <a:bodyPr/>
                    <a:lstStyle/>
                    <a:p>
                      <a:pPr algn="ctr" rtl="0" fontAlgn="ctr"/>
                      <a:r>
                        <a:rPr lang="tr-TR" sz="800" b="0" i="0" u="none" strike="noStrike">
                          <a:solidFill>
                            <a:srgbClr val="000000"/>
                          </a:solidFill>
                          <a:effectLst/>
                          <a:latin typeface="Calibri" panose="020F0502020204030204" pitchFamily="34" charset="0"/>
                        </a:rPr>
                        <a:t>28,8</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7,22</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9,77</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11,82</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2999922445"/>
                  </a:ext>
                </a:extLst>
              </a:tr>
              <a:tr h="125906">
                <a:tc>
                  <a:txBody>
                    <a:bodyPr/>
                    <a:lstStyle/>
                    <a:p>
                      <a:pPr algn="ctr" rtl="0" fontAlgn="b"/>
                      <a:r>
                        <a:rPr lang="tr-TR" sz="800" b="0" i="0" u="none" strike="noStrike">
                          <a:solidFill>
                            <a:srgbClr val="000000"/>
                          </a:solidFill>
                          <a:effectLst/>
                          <a:latin typeface="Calibri" panose="020F0502020204030204" pitchFamily="34" charset="0"/>
                        </a:rPr>
                        <a:t>16</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b"/>
                      <a:r>
                        <a:rPr lang="tr-TR" sz="800" b="0" i="0" u="none" strike="noStrike">
                          <a:solidFill>
                            <a:srgbClr val="000000"/>
                          </a:solidFill>
                          <a:effectLst/>
                          <a:latin typeface="Calibri" panose="020F0502020204030204" pitchFamily="34" charset="0"/>
                        </a:rPr>
                        <a:t>ATATÜRK ÜNİVERSİTESİ</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vMerge="1">
                  <a:txBody>
                    <a:bodyPr/>
                    <a:lstStyle/>
                    <a:p>
                      <a:endParaRPr lang="tr-TR"/>
                    </a:p>
                  </a:txBody>
                  <a:tcPr/>
                </a:tc>
                <a:tc>
                  <a:txBody>
                    <a:bodyPr/>
                    <a:lstStyle/>
                    <a:p>
                      <a:pPr algn="ctr" rtl="0" fontAlgn="ctr"/>
                      <a:r>
                        <a:rPr lang="tr-TR" sz="800" b="0" i="0" u="none" strike="noStrike">
                          <a:solidFill>
                            <a:srgbClr val="000000"/>
                          </a:solidFill>
                          <a:effectLst/>
                          <a:latin typeface="Calibri" panose="020F0502020204030204" pitchFamily="34" charset="0"/>
                        </a:rPr>
                        <a:t>28,03</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4,27</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14,94</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8,82</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159512132"/>
                  </a:ext>
                </a:extLst>
              </a:tr>
              <a:tr h="125906">
                <a:tc>
                  <a:txBody>
                    <a:bodyPr/>
                    <a:lstStyle/>
                    <a:p>
                      <a:pPr algn="ctr" rtl="0" fontAlgn="b"/>
                      <a:r>
                        <a:rPr lang="tr-TR" sz="800" b="0" i="0" u="none" strike="noStrike">
                          <a:solidFill>
                            <a:srgbClr val="000000"/>
                          </a:solidFill>
                          <a:effectLst/>
                          <a:latin typeface="Calibri" panose="020F0502020204030204" pitchFamily="34" charset="0"/>
                        </a:rPr>
                        <a:t>17</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b"/>
                      <a:r>
                        <a:rPr lang="tr-TR" sz="800" b="0" i="0" u="none" strike="noStrike">
                          <a:solidFill>
                            <a:srgbClr val="000000"/>
                          </a:solidFill>
                          <a:effectLst/>
                          <a:latin typeface="Calibri" panose="020F0502020204030204" pitchFamily="34" charset="0"/>
                        </a:rPr>
                        <a:t>GAZİ ÜNİVERSİTESİ</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vMerge="1">
                  <a:txBody>
                    <a:bodyPr/>
                    <a:lstStyle/>
                    <a:p>
                      <a:endParaRPr lang="tr-TR"/>
                    </a:p>
                  </a:txBody>
                  <a:tcPr/>
                </a:tc>
                <a:tc>
                  <a:txBody>
                    <a:bodyPr/>
                    <a:lstStyle/>
                    <a:p>
                      <a:pPr algn="ctr" rtl="0" fontAlgn="ctr"/>
                      <a:r>
                        <a:rPr lang="tr-TR" sz="800" b="0" i="0" u="none" strike="noStrike">
                          <a:solidFill>
                            <a:srgbClr val="000000"/>
                          </a:solidFill>
                          <a:effectLst/>
                          <a:latin typeface="Calibri" panose="020F0502020204030204" pitchFamily="34" charset="0"/>
                        </a:rPr>
                        <a:t>27,96</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11,4</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10,49</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6,07</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155571318"/>
                  </a:ext>
                </a:extLst>
              </a:tr>
              <a:tr h="125906">
                <a:tc>
                  <a:txBody>
                    <a:bodyPr/>
                    <a:lstStyle/>
                    <a:p>
                      <a:pPr algn="ctr" rtl="0" fontAlgn="b"/>
                      <a:r>
                        <a:rPr lang="tr-TR" sz="800" b="0" i="0" u="none" strike="noStrike">
                          <a:solidFill>
                            <a:srgbClr val="000000"/>
                          </a:solidFill>
                          <a:effectLst/>
                          <a:latin typeface="Calibri" panose="020F0502020204030204" pitchFamily="34" charset="0"/>
                        </a:rPr>
                        <a:t>18</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b"/>
                      <a:r>
                        <a:rPr lang="tr-TR" sz="800" b="0" i="0" u="none" strike="noStrike">
                          <a:solidFill>
                            <a:srgbClr val="000000"/>
                          </a:solidFill>
                          <a:effectLst/>
                          <a:latin typeface="Calibri" panose="020F0502020204030204" pitchFamily="34" charset="0"/>
                        </a:rPr>
                        <a:t>ÇUKUROVA ÜNİVERSİTESİ</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vMerge="1">
                  <a:txBody>
                    <a:bodyPr/>
                    <a:lstStyle/>
                    <a:p>
                      <a:endParaRPr lang="tr-TR"/>
                    </a:p>
                  </a:txBody>
                  <a:tcPr/>
                </a:tc>
                <a:tc>
                  <a:txBody>
                    <a:bodyPr/>
                    <a:lstStyle/>
                    <a:p>
                      <a:pPr algn="ctr" rtl="0" fontAlgn="ctr"/>
                      <a:r>
                        <a:rPr lang="tr-TR" sz="800" b="0" i="0" u="none" strike="noStrike">
                          <a:solidFill>
                            <a:srgbClr val="000000"/>
                          </a:solidFill>
                          <a:effectLst/>
                          <a:latin typeface="Calibri" panose="020F0502020204030204" pitchFamily="34" charset="0"/>
                        </a:rPr>
                        <a:t>27,63</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6,24</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9,91</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11,49</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3831377693"/>
                  </a:ext>
                </a:extLst>
              </a:tr>
              <a:tr h="125906">
                <a:tc>
                  <a:txBody>
                    <a:bodyPr/>
                    <a:lstStyle/>
                    <a:p>
                      <a:pPr algn="ctr" rtl="0" fontAlgn="b"/>
                      <a:r>
                        <a:rPr lang="tr-TR" sz="800" b="0" i="0" u="none" strike="noStrike">
                          <a:solidFill>
                            <a:srgbClr val="000000"/>
                          </a:solidFill>
                          <a:effectLst/>
                          <a:latin typeface="Calibri" panose="020F0502020204030204" pitchFamily="34" charset="0"/>
                        </a:rPr>
                        <a:t>19</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b"/>
                      <a:r>
                        <a:rPr lang="tr-TR" sz="800" b="0" i="0" u="none" strike="noStrike">
                          <a:solidFill>
                            <a:srgbClr val="000000"/>
                          </a:solidFill>
                          <a:effectLst/>
                          <a:latin typeface="Calibri" panose="020F0502020204030204" pitchFamily="34" charset="0"/>
                        </a:rPr>
                        <a:t>FIRAT ÜNİVERSİTESİ</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0CECE"/>
                    </a:solidFill>
                  </a:tcPr>
                </a:tc>
                <a:tc vMerge="1">
                  <a:txBody>
                    <a:bodyPr/>
                    <a:lstStyle/>
                    <a:p>
                      <a:endParaRPr lang="tr-TR"/>
                    </a:p>
                  </a:txBody>
                  <a:tcPr/>
                </a:tc>
                <a:tc>
                  <a:txBody>
                    <a:bodyPr/>
                    <a:lstStyle/>
                    <a:p>
                      <a:pPr algn="ctr" rtl="0" fontAlgn="ctr"/>
                      <a:r>
                        <a:rPr lang="tr-TR" sz="800" b="0" i="0" u="none" strike="noStrike">
                          <a:solidFill>
                            <a:srgbClr val="000000"/>
                          </a:solidFill>
                          <a:effectLst/>
                          <a:latin typeface="Calibri" panose="020F0502020204030204" pitchFamily="34" charset="0"/>
                        </a:rPr>
                        <a:t>23,18</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1,87</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12,21</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9,1</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193623198"/>
                  </a:ext>
                </a:extLst>
              </a:tr>
              <a:tr h="125906">
                <a:tc>
                  <a:txBody>
                    <a:bodyPr/>
                    <a:lstStyle/>
                    <a:p>
                      <a:pPr algn="ctr" rtl="0" fontAlgn="b"/>
                      <a:r>
                        <a:rPr lang="tr-TR" sz="800" b="0" i="0" u="none" strike="noStrike">
                          <a:solidFill>
                            <a:srgbClr val="000000"/>
                          </a:solidFill>
                          <a:effectLst/>
                          <a:latin typeface="Calibri" panose="020F0502020204030204" pitchFamily="34" charset="0"/>
                        </a:rPr>
                        <a:t>20</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l" rtl="0" fontAlgn="b"/>
                      <a:r>
                        <a:rPr lang="tr-TR" sz="800" b="0" i="0" u="none" strike="noStrike">
                          <a:solidFill>
                            <a:srgbClr val="000000"/>
                          </a:solidFill>
                          <a:effectLst/>
                          <a:latin typeface="Calibri" panose="020F0502020204030204" pitchFamily="34" charset="0"/>
                        </a:rPr>
                        <a:t>KARADENİZ TEKNİK ÜNİVERSİTESİ</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D0CECE"/>
                    </a:solidFill>
                  </a:tcPr>
                </a:tc>
                <a:tc vMerge="1">
                  <a:txBody>
                    <a:bodyPr/>
                    <a:lstStyle/>
                    <a:p>
                      <a:endParaRPr lang="tr-TR"/>
                    </a:p>
                  </a:txBody>
                  <a:tcPr/>
                </a:tc>
                <a:tc>
                  <a:txBody>
                    <a:bodyPr/>
                    <a:lstStyle/>
                    <a:p>
                      <a:pPr algn="ctr" rtl="0" fontAlgn="ctr"/>
                      <a:r>
                        <a:rPr lang="tr-TR" sz="800" b="0" i="0" u="none" strike="noStrike">
                          <a:solidFill>
                            <a:srgbClr val="000000"/>
                          </a:solidFill>
                          <a:effectLst/>
                          <a:latin typeface="Calibri" panose="020F0502020204030204" pitchFamily="34" charset="0"/>
                        </a:rPr>
                        <a:t>20,23</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3,99</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9,09</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2CC"/>
                    </a:solidFill>
                  </a:tcPr>
                </a:tc>
                <a:tc>
                  <a:txBody>
                    <a:bodyPr/>
                    <a:lstStyle/>
                    <a:p>
                      <a:pPr algn="ctr" rtl="0" fontAlgn="ctr"/>
                      <a:r>
                        <a:rPr lang="tr-TR" sz="800" b="0" i="0" u="none" strike="noStrike">
                          <a:solidFill>
                            <a:srgbClr val="000000"/>
                          </a:solidFill>
                          <a:effectLst/>
                          <a:latin typeface="Calibri" panose="020F0502020204030204" pitchFamily="34" charset="0"/>
                        </a:rPr>
                        <a:t>7,15</a:t>
                      </a:r>
                    </a:p>
                  </a:txBody>
                  <a:tcPr marL="6697" marR="6697" marT="669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582845403"/>
                  </a:ext>
                </a:extLst>
              </a:tr>
              <a:tr h="125906">
                <a:tc>
                  <a:txBody>
                    <a:bodyPr/>
                    <a:lstStyle/>
                    <a:p>
                      <a:pPr algn="ctr" rtl="0" fontAlgn="b"/>
                      <a:r>
                        <a:rPr lang="tr-TR" sz="800" b="0" i="0" u="none" strike="noStrike">
                          <a:solidFill>
                            <a:srgbClr val="000000"/>
                          </a:solidFill>
                          <a:effectLst/>
                          <a:latin typeface="Calibri" panose="020F0502020204030204" pitchFamily="34" charset="0"/>
                        </a:rPr>
                        <a:t> </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rtl="0" fontAlgn="b"/>
                      <a:r>
                        <a:rPr lang="tr-TR" sz="800" b="1" i="0" u="none" strike="noStrike">
                          <a:solidFill>
                            <a:srgbClr val="000000"/>
                          </a:solidFill>
                          <a:effectLst/>
                          <a:latin typeface="Calibri" panose="020F0502020204030204" pitchFamily="34" charset="0"/>
                        </a:rPr>
                        <a:t>Kategori </a:t>
                      </a:r>
                    </a:p>
                  </a:txBody>
                  <a:tcPr marL="6697" marR="6697" marT="6697"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a:noFill/>
                    </a:lnL>
                    <a:lnR>
                      <a:noFill/>
                    </a:lnR>
                    <a:lnT>
                      <a:noFill/>
                    </a:lnT>
                    <a:lnB>
                      <a:noFill/>
                    </a:lnB>
                  </a:tcPr>
                </a:tc>
                <a:extLst>
                  <a:ext uri="{0D108BD9-81ED-4DB2-BD59-A6C34878D82A}">
                    <a16:rowId xmlns:a16="http://schemas.microsoft.com/office/drawing/2014/main" val="1562071247"/>
                  </a:ext>
                </a:extLst>
              </a:tr>
              <a:tr h="125906">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c gridSpan="3">
                  <a:txBody>
                    <a:bodyPr/>
                    <a:lstStyle/>
                    <a:p>
                      <a:pPr algn="l" rtl="0" fontAlgn="b"/>
                      <a:r>
                        <a:rPr lang="tr-TR" sz="800" b="0" i="0" u="none" strike="noStrike">
                          <a:solidFill>
                            <a:srgbClr val="000000"/>
                          </a:solidFill>
                          <a:effectLst/>
                          <a:latin typeface="Calibri" panose="020F0502020204030204" pitchFamily="34" charset="0"/>
                        </a:rPr>
                        <a:t>A1: Üst Düzey Araştırma Performansı Gösteren Üniversiteler</a:t>
                      </a:r>
                    </a:p>
                  </a:txBody>
                  <a:tcPr marL="6697" marR="6697" marT="6697" marB="0" anchor="b">
                    <a:lnL w="6350" cap="flat" cmpd="sng" algn="ctr">
                      <a:solidFill>
                        <a:srgbClr val="FFFFFF"/>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a:noFill/>
                    </a:lnL>
                    <a:lnR>
                      <a:noFill/>
                    </a:lnR>
                    <a:lnT>
                      <a:noFill/>
                    </a:lnT>
                    <a:lnB>
                      <a:noFill/>
                    </a:lnB>
                  </a:tcPr>
                </a:tc>
                <a:extLst>
                  <a:ext uri="{0D108BD9-81ED-4DB2-BD59-A6C34878D82A}">
                    <a16:rowId xmlns:a16="http://schemas.microsoft.com/office/drawing/2014/main" val="2759306859"/>
                  </a:ext>
                </a:extLst>
              </a:tr>
              <a:tr h="125906">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a:noFill/>
                    </a:lnL>
                    <a:lnR w="6350" cap="flat" cmpd="sng" algn="ctr">
                      <a:solidFill>
                        <a:srgbClr val="FFFFFF"/>
                      </a:solidFill>
                      <a:prstDash val="solid"/>
                      <a:round/>
                      <a:headEnd type="none" w="med" len="med"/>
                      <a:tailEnd type="none" w="med" len="med"/>
                    </a:lnR>
                    <a:lnT>
                      <a:noFill/>
                    </a:lnT>
                    <a:lnB>
                      <a:noFill/>
                    </a:lnB>
                  </a:tcPr>
                </a:tc>
                <a:tc gridSpan="3">
                  <a:txBody>
                    <a:bodyPr/>
                    <a:lstStyle/>
                    <a:p>
                      <a:pPr algn="l" rtl="0" fontAlgn="b"/>
                      <a:r>
                        <a:rPr lang="tr-TR" sz="800" b="0" i="0" u="none" strike="noStrike">
                          <a:solidFill>
                            <a:srgbClr val="000000"/>
                          </a:solidFill>
                          <a:effectLst/>
                          <a:latin typeface="Calibri" panose="020F0502020204030204" pitchFamily="34" charset="0"/>
                        </a:rPr>
                        <a:t>A2: Yüksek Düzey Araştırma Performansı Gösteren Üniversiteler</a:t>
                      </a:r>
                    </a:p>
                  </a:txBody>
                  <a:tcPr marL="6697" marR="6697" marT="6697" marB="0" anchor="b">
                    <a:lnL w="6350" cap="flat" cmpd="sng" algn="ctr">
                      <a:solidFill>
                        <a:srgbClr val="FFFFFF"/>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a:noFill/>
                    </a:lnL>
                    <a:lnR>
                      <a:noFill/>
                    </a:lnR>
                    <a:lnT>
                      <a:noFill/>
                    </a:lnT>
                    <a:lnB>
                      <a:noFill/>
                    </a:lnB>
                  </a:tcPr>
                </a:tc>
                <a:extLst>
                  <a:ext uri="{0D108BD9-81ED-4DB2-BD59-A6C34878D82A}">
                    <a16:rowId xmlns:a16="http://schemas.microsoft.com/office/drawing/2014/main" val="2953162877"/>
                  </a:ext>
                </a:extLst>
              </a:tr>
              <a:tr h="125906">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a:noFill/>
                    </a:lnL>
                    <a:lnR>
                      <a:noFill/>
                    </a:lnR>
                    <a:lnT>
                      <a:noFill/>
                    </a:lnT>
                    <a:lnB>
                      <a:noFill/>
                    </a:lnB>
                  </a:tcPr>
                </a:tc>
                <a:tc gridSpan="3">
                  <a:txBody>
                    <a:bodyPr/>
                    <a:lstStyle/>
                    <a:p>
                      <a:pPr algn="l" fontAlgn="b"/>
                      <a:r>
                        <a:rPr lang="tr-TR" sz="800" b="0" i="0" u="none" strike="noStrike" dirty="0">
                          <a:solidFill>
                            <a:srgbClr val="000000"/>
                          </a:solidFill>
                          <a:effectLst/>
                          <a:latin typeface="Calibri" panose="020F0502020204030204" pitchFamily="34" charset="0"/>
                        </a:rPr>
                        <a:t>A3:Orta Düzey Araştırma Performansı Gösteren Üniversiteler</a:t>
                      </a:r>
                    </a:p>
                  </a:txBody>
                  <a:tcPr marL="6697" marR="6697" marT="6697"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solidFill>
                          <a:srgbClr val="000000"/>
                        </a:solidFill>
                        <a:effectLst/>
                        <a:latin typeface="Calibri" panose="020F0502020204030204" pitchFamily="34" charset="0"/>
                      </a:endParaRPr>
                    </a:p>
                  </a:txBody>
                  <a:tcPr marL="6697" marR="6697" marT="6697" marB="0" anchor="b">
                    <a:lnL>
                      <a:noFill/>
                    </a:lnL>
                    <a:lnR>
                      <a:noFill/>
                    </a:lnR>
                    <a:lnT>
                      <a:noFill/>
                    </a:lnT>
                    <a:lnB>
                      <a:noFill/>
                    </a:lnB>
                  </a:tcPr>
                </a:tc>
                <a:tc>
                  <a:txBody>
                    <a:bodyPr/>
                    <a:lstStyle/>
                    <a:p>
                      <a:pPr algn="l" fontAlgn="b"/>
                      <a:endParaRPr lang="tr-TR" sz="800" b="0" i="0" u="none" strike="noStrike" dirty="0">
                        <a:solidFill>
                          <a:srgbClr val="000000"/>
                        </a:solidFill>
                        <a:effectLst/>
                        <a:latin typeface="Calibri" panose="020F0502020204030204" pitchFamily="34" charset="0"/>
                      </a:endParaRPr>
                    </a:p>
                  </a:txBody>
                  <a:tcPr marL="6697" marR="6697" marT="6697" marB="0" anchor="b">
                    <a:lnL>
                      <a:noFill/>
                    </a:lnL>
                    <a:lnR>
                      <a:noFill/>
                    </a:lnR>
                    <a:lnT>
                      <a:noFill/>
                    </a:lnT>
                    <a:lnB>
                      <a:noFill/>
                    </a:lnB>
                  </a:tcPr>
                </a:tc>
                <a:tc>
                  <a:txBody>
                    <a:bodyPr/>
                    <a:lstStyle/>
                    <a:p>
                      <a:pPr algn="l" fontAlgn="b"/>
                      <a:endParaRPr lang="tr-TR" sz="800" b="0" i="0" u="none" strike="noStrike" dirty="0">
                        <a:solidFill>
                          <a:srgbClr val="000000"/>
                        </a:solidFill>
                        <a:effectLst/>
                        <a:latin typeface="Calibri" panose="020F0502020204030204" pitchFamily="34" charset="0"/>
                      </a:endParaRPr>
                    </a:p>
                  </a:txBody>
                  <a:tcPr marL="6697" marR="6697" marT="6697" marB="0" anchor="b">
                    <a:lnL>
                      <a:noFill/>
                    </a:lnL>
                    <a:lnR>
                      <a:noFill/>
                    </a:lnR>
                    <a:lnT>
                      <a:noFill/>
                    </a:lnT>
                    <a:lnB>
                      <a:noFill/>
                    </a:lnB>
                  </a:tcPr>
                </a:tc>
                <a:extLst>
                  <a:ext uri="{0D108BD9-81ED-4DB2-BD59-A6C34878D82A}">
                    <a16:rowId xmlns:a16="http://schemas.microsoft.com/office/drawing/2014/main" val="4127130580"/>
                  </a:ext>
                </a:extLst>
              </a:tr>
            </a:tbl>
          </a:graphicData>
        </a:graphic>
      </p:graphicFrame>
      <p:sp>
        <p:nvSpPr>
          <p:cNvPr id="6" name="Rectangle 5">
            <a:extLst>
              <a:ext uri="{FF2B5EF4-FFF2-40B4-BE49-F238E27FC236}">
                <a16:creationId xmlns:a16="http://schemas.microsoft.com/office/drawing/2014/main" id="{E4ECEF3B-DB5B-8747-AD69-22B2FD44C604}"/>
              </a:ext>
            </a:extLst>
          </p:cNvPr>
          <p:cNvSpPr/>
          <p:nvPr/>
        </p:nvSpPr>
        <p:spPr>
          <a:xfrm>
            <a:off x="7647061" y="319972"/>
            <a:ext cx="1869230" cy="438582"/>
          </a:xfrm>
          <a:prstGeom prst="rect">
            <a:avLst/>
          </a:prstGeom>
        </p:spPr>
        <p:txBody>
          <a:bodyPr wrap="none">
            <a:spAutoFit/>
          </a:bodyPr>
          <a:lstStyle/>
          <a:p>
            <a:r>
              <a:rPr lang="tr-TR" sz="2250" b="1" dirty="0">
                <a:solidFill>
                  <a:schemeClr val="bg1"/>
                </a:solidFill>
                <a:latin typeface="+mj-lt"/>
              </a:rPr>
              <a:t>A. ARAŞTIRMA</a:t>
            </a:r>
            <a:endParaRPr lang="tr-TR" sz="2250" dirty="0">
              <a:solidFill>
                <a:schemeClr val="bg1"/>
              </a:solidFill>
              <a:latin typeface="+mj-lt"/>
            </a:endParaRPr>
          </a:p>
        </p:txBody>
      </p:sp>
      <p:grpSp>
        <p:nvGrpSpPr>
          <p:cNvPr id="9" name="Group 8">
            <a:extLst>
              <a:ext uri="{FF2B5EF4-FFF2-40B4-BE49-F238E27FC236}">
                <a16:creationId xmlns:a16="http://schemas.microsoft.com/office/drawing/2014/main" id="{AB70C410-A24E-E24F-BC80-75CA65E2CAE6}"/>
              </a:ext>
            </a:extLst>
          </p:cNvPr>
          <p:cNvGrpSpPr/>
          <p:nvPr/>
        </p:nvGrpSpPr>
        <p:grpSpPr>
          <a:xfrm rot="5400000">
            <a:off x="1081043" y="2674443"/>
            <a:ext cx="835313" cy="810000"/>
            <a:chOff x="8695318" y="292101"/>
            <a:chExt cx="1032881" cy="1028699"/>
          </a:xfrm>
        </p:grpSpPr>
        <p:pic>
          <p:nvPicPr>
            <p:cNvPr id="10" name="Picture 9">
              <a:extLst>
                <a:ext uri="{FF2B5EF4-FFF2-40B4-BE49-F238E27FC236}">
                  <a16:creationId xmlns:a16="http://schemas.microsoft.com/office/drawing/2014/main" id="{385228F6-0579-B340-81D7-CFA8F9F2DFE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11" name="Rectangle 10">
              <a:extLst>
                <a:ext uri="{FF2B5EF4-FFF2-40B4-BE49-F238E27FC236}">
                  <a16:creationId xmlns:a16="http://schemas.microsoft.com/office/drawing/2014/main" id="{C455981B-B0D7-2142-A850-B06E35688248}"/>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2" name="Rectangle 11">
              <a:extLst>
                <a:ext uri="{FF2B5EF4-FFF2-40B4-BE49-F238E27FC236}">
                  <a16:creationId xmlns:a16="http://schemas.microsoft.com/office/drawing/2014/main" id="{F5A56E24-B19B-4D4A-BA1A-875A5D4FAA28}"/>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3" name="Rectangle 12">
              <a:extLst>
                <a:ext uri="{FF2B5EF4-FFF2-40B4-BE49-F238E27FC236}">
                  <a16:creationId xmlns:a16="http://schemas.microsoft.com/office/drawing/2014/main" id="{9AF15016-4AE6-AB4D-92D8-68A071C2F48F}"/>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14" name="Rectangle 13">
              <a:extLst>
                <a:ext uri="{FF2B5EF4-FFF2-40B4-BE49-F238E27FC236}">
                  <a16:creationId xmlns:a16="http://schemas.microsoft.com/office/drawing/2014/main" id="{44071950-E822-3243-8C1B-01E9EE16D48C}"/>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sp>
        <p:nvSpPr>
          <p:cNvPr id="15" name="TextBox 14">
            <a:extLst>
              <a:ext uri="{FF2B5EF4-FFF2-40B4-BE49-F238E27FC236}">
                <a16:creationId xmlns:a16="http://schemas.microsoft.com/office/drawing/2014/main" id="{7C153670-EEF8-1442-BEF8-AF443CC45612}"/>
              </a:ext>
            </a:extLst>
          </p:cNvPr>
          <p:cNvSpPr txBox="1"/>
          <p:nvPr/>
        </p:nvSpPr>
        <p:spPr>
          <a:xfrm>
            <a:off x="1221626" y="2044831"/>
            <a:ext cx="577125" cy="611706"/>
          </a:xfrm>
          <a:prstGeom prst="rect">
            <a:avLst/>
          </a:prstGeom>
          <a:solidFill>
            <a:srgbClr val="C00000"/>
          </a:solidFill>
        </p:spPr>
        <p:txBody>
          <a:bodyPr wrap="square" rtlCol="0">
            <a:spAutoFit/>
          </a:bodyPr>
          <a:lstStyle/>
          <a:p>
            <a:r>
              <a:rPr lang="en-US" sz="3375" dirty="0">
                <a:solidFill>
                  <a:schemeClr val="bg1"/>
                </a:solidFill>
              </a:rPr>
              <a:t> K</a:t>
            </a:r>
          </a:p>
        </p:txBody>
      </p:sp>
      <p:pic>
        <p:nvPicPr>
          <p:cNvPr id="16" name="Picture 15">
            <a:extLst>
              <a:ext uri="{FF2B5EF4-FFF2-40B4-BE49-F238E27FC236}">
                <a16:creationId xmlns:a16="http://schemas.microsoft.com/office/drawing/2014/main" id="{88C3E2BC-1ED9-1641-9805-4C287BBF0AE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215692" y="3739275"/>
            <a:ext cx="605119" cy="416018"/>
          </a:xfrm>
          <a:prstGeom prst="rect">
            <a:avLst/>
          </a:prstGeom>
        </p:spPr>
      </p:pic>
      <p:sp>
        <p:nvSpPr>
          <p:cNvPr id="17" name="Dikdörtgen 7">
            <a:extLst>
              <a:ext uri="{FF2B5EF4-FFF2-40B4-BE49-F238E27FC236}">
                <a16:creationId xmlns:a16="http://schemas.microsoft.com/office/drawing/2014/main" id="{ABEC2B19-E959-FA4F-AA15-CD5B000472CC}"/>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9" name="Resim 8">
            <a:extLst>
              <a:ext uri="{FF2B5EF4-FFF2-40B4-BE49-F238E27FC236}">
                <a16:creationId xmlns:a16="http://schemas.microsoft.com/office/drawing/2014/main" id="{8D6AA3D2-7346-EA4D-9FC0-05D77872EFFC}"/>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8336" y="319907"/>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DCF8A82A-4FDA-624D-A98C-F5CA2B90E9C0}"/>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363664119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rot="16200000">
            <a:off x="606331" y="2949121"/>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244915" y="2140651"/>
            <a:ext cx="9279882" cy="2031325"/>
          </a:xfrm>
          <a:prstGeom prst="rect">
            <a:avLst/>
          </a:prstGeom>
          <a:noFill/>
        </p:spPr>
        <p:txBody>
          <a:bodyPr wrap="square" rtlCol="0">
            <a:spAutoFit/>
          </a:bodyPr>
          <a:lstStyle/>
          <a:p>
            <a:pPr algn="just"/>
            <a:r>
              <a:rPr lang="tr-TR" dirty="0">
                <a:solidFill>
                  <a:schemeClr val="accent6"/>
                </a:solidFill>
              </a:rPr>
              <a:t>Araştırma Altyapısı Güçlendirme Projeleri, Bilimsel Araştırma Projeleri Koordinatörlüğü tarafından Bilimsel Araştırma Proje destekleri kapsamında, </a:t>
            </a:r>
            <a:r>
              <a:rPr lang="tr-TR" dirty="0" err="1">
                <a:solidFill>
                  <a:schemeClr val="accent6"/>
                </a:solidFill>
              </a:rPr>
              <a:t>İYTE’nin</a:t>
            </a:r>
            <a:r>
              <a:rPr lang="tr-TR" dirty="0">
                <a:solidFill>
                  <a:schemeClr val="accent6"/>
                </a:solidFill>
              </a:rPr>
              <a:t> bilimsel ve teknolojik alt yapısını güçlendirmeye  yönelik,  </a:t>
            </a:r>
            <a:r>
              <a:rPr lang="tr-TR" dirty="0" err="1">
                <a:solidFill>
                  <a:schemeClr val="accent6"/>
                </a:solidFill>
              </a:rPr>
              <a:t>İYTE’nin</a:t>
            </a:r>
            <a:r>
              <a:rPr lang="tr-TR" dirty="0">
                <a:solidFill>
                  <a:schemeClr val="accent6"/>
                </a:solidFill>
              </a:rPr>
              <a:t>  araştırma  öncelikleri,  başlıca  hedefleri  ve  gereksinimleri dikkate alınarak İYTE öğretim üyelerince önerilmiş projelerdir. Bu  projelerle  </a:t>
            </a:r>
            <a:r>
              <a:rPr lang="tr-TR" dirty="0" err="1">
                <a:solidFill>
                  <a:schemeClr val="accent6"/>
                </a:solidFill>
              </a:rPr>
              <a:t>İYTE’nin</a:t>
            </a:r>
            <a:r>
              <a:rPr lang="tr-TR" dirty="0">
                <a:solidFill>
                  <a:schemeClr val="accent6"/>
                </a:solidFill>
              </a:rPr>
              <a:t>  araştırmaya yönelik makine teçhizat  altyapısının  güçlendirilmesi  hedeflenerek,  yetersiz altyapıya  sahip  ve  özellikle  yeni  açılmış  bölümler  tarafından  önerilen projelere öncelik verilmektedir.</a:t>
            </a:r>
            <a:endParaRPr lang="tr-TR" dirty="0">
              <a:solidFill>
                <a:schemeClr val="accent6"/>
              </a:solidFill>
              <a:ea typeface="Calibri" panose="020F0502020204030204" pitchFamily="34" charset="0"/>
              <a:cs typeface="Times New Roman" panose="02020603050405020304" pitchFamily="18" charset="0"/>
            </a:endParaRPr>
          </a:p>
          <a:p>
            <a:pPr algn="just"/>
            <a:endParaRPr lang="en-US" dirty="0">
              <a:solidFill>
                <a:schemeClr val="accent1">
                  <a:lumMod val="75000"/>
                </a:schemeClr>
              </a:solidFill>
            </a:endParaRPr>
          </a:p>
        </p:txBody>
      </p:sp>
      <p:sp>
        <p:nvSpPr>
          <p:cNvPr id="3" name="TextBox 2">
            <a:extLst>
              <a:ext uri="{FF2B5EF4-FFF2-40B4-BE49-F238E27FC236}">
                <a16:creationId xmlns:a16="http://schemas.microsoft.com/office/drawing/2014/main" id="{B9292ED3-5B67-2842-9834-5ADDA5A12374}"/>
              </a:ext>
            </a:extLst>
          </p:cNvPr>
          <p:cNvSpPr txBox="1"/>
          <p:nvPr/>
        </p:nvSpPr>
        <p:spPr>
          <a:xfrm>
            <a:off x="806272" y="2053673"/>
            <a:ext cx="820800" cy="830997"/>
          </a:xfrm>
          <a:prstGeom prst="rect">
            <a:avLst/>
          </a:prstGeom>
          <a:solidFill>
            <a:schemeClr val="accent6"/>
          </a:solidFill>
        </p:spPr>
        <p:txBody>
          <a:bodyPr wrap="square" rtlCol="0">
            <a:spAutoFit/>
          </a:bodyPr>
          <a:lstStyle/>
          <a:p>
            <a:r>
              <a:rPr lang="en-US" sz="4800" dirty="0">
                <a:solidFill>
                  <a:schemeClr val="bg1"/>
                </a:solidFill>
              </a:rPr>
              <a:t> U</a:t>
            </a:r>
          </a:p>
        </p:txBody>
      </p:sp>
      <p:pic>
        <p:nvPicPr>
          <p:cNvPr id="10" name="Picture 9">
            <a:extLst>
              <a:ext uri="{FF2B5EF4-FFF2-40B4-BE49-F238E27FC236}">
                <a16:creationId xmlns:a16="http://schemas.microsoft.com/office/drawing/2014/main" id="{DE2F5DAB-BF7D-0546-8121-8955738ED67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06272" y="4408706"/>
            <a:ext cx="727329" cy="573575"/>
          </a:xfrm>
          <a:prstGeom prst="rect">
            <a:avLst/>
          </a:prstGeom>
        </p:spPr>
      </p:pic>
      <p:sp>
        <p:nvSpPr>
          <p:cNvPr id="14" name="Dikdörtgen 7">
            <a:extLst>
              <a:ext uri="{FF2B5EF4-FFF2-40B4-BE49-F238E27FC236}">
                <a16:creationId xmlns:a16="http://schemas.microsoft.com/office/drawing/2014/main" id="{1D3D276A-F3C2-5D48-874C-C9AE58F2D9DE}"/>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6" name="Resim 8">
            <a:extLst>
              <a:ext uri="{FF2B5EF4-FFF2-40B4-BE49-F238E27FC236}">
                <a16:creationId xmlns:a16="http://schemas.microsoft.com/office/drawing/2014/main" id="{8C793494-F4AC-244E-9506-F547F0189D7B}"/>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52880448-70E2-CC45-BF82-91CCE4345C43}"/>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99727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rot="5400000">
            <a:off x="732355" y="2956865"/>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676457" y="2061417"/>
            <a:ext cx="8880120" cy="5355312"/>
          </a:xfrm>
          <a:prstGeom prst="rect">
            <a:avLst/>
          </a:prstGeom>
          <a:noFill/>
        </p:spPr>
        <p:txBody>
          <a:bodyPr wrap="square" rtlCol="0">
            <a:spAutoFit/>
          </a:bodyPr>
          <a:lstStyle/>
          <a:p>
            <a:pPr algn="just"/>
            <a:r>
              <a:rPr lang="tr-TR" dirty="0">
                <a:solidFill>
                  <a:srgbClr val="C00000"/>
                </a:solidFill>
              </a:rPr>
              <a:t>Başlangıç (Start-</a:t>
            </a:r>
            <a:r>
              <a:rPr lang="tr-TR" dirty="0" err="1">
                <a:solidFill>
                  <a:srgbClr val="C00000"/>
                </a:solidFill>
              </a:rPr>
              <a:t>Up</a:t>
            </a:r>
            <a:r>
              <a:rPr lang="tr-TR" dirty="0">
                <a:solidFill>
                  <a:srgbClr val="C00000"/>
                </a:solidFill>
              </a:rPr>
              <a:t>) Desteği kapsamında öğretim üyesi başına ayrılan bütçe</a:t>
            </a:r>
          </a:p>
          <a:p>
            <a:pPr algn="just"/>
            <a:r>
              <a:rPr lang="tr-TR" dirty="0">
                <a:solidFill>
                  <a:srgbClr val="C00000"/>
                </a:solidFill>
              </a:rPr>
              <a:t>Öğretim üyesi başına tamamlanan ortalama yıllık dış destekli proje sayısı</a:t>
            </a:r>
          </a:p>
          <a:p>
            <a:pPr algn="just"/>
            <a:r>
              <a:rPr lang="tr-TR" dirty="0">
                <a:solidFill>
                  <a:srgbClr val="C00000"/>
                </a:solidFill>
              </a:rPr>
              <a:t>Öğretim elemanlarının aktif katılım sağladığı bilimsel etkinlik sayısı </a:t>
            </a:r>
          </a:p>
          <a:p>
            <a:pPr algn="just"/>
            <a:r>
              <a:rPr lang="tr-TR" dirty="0">
                <a:solidFill>
                  <a:srgbClr val="C00000"/>
                </a:solidFill>
              </a:rPr>
              <a:t>Öğretim üyesi başına lisansüstü öğrenci sayısı</a:t>
            </a:r>
          </a:p>
          <a:p>
            <a:pPr algn="just"/>
            <a:r>
              <a:rPr lang="tr-TR" dirty="0">
                <a:solidFill>
                  <a:srgbClr val="C00000"/>
                </a:solidFill>
              </a:rPr>
              <a:t>İYTE ARGEP kapsamında desteklen proje sayısı</a:t>
            </a:r>
          </a:p>
          <a:p>
            <a:pPr algn="just"/>
            <a:r>
              <a:rPr lang="tr-TR" dirty="0">
                <a:solidFill>
                  <a:srgbClr val="C00000"/>
                </a:solidFill>
              </a:rPr>
              <a:t>Öğretim üyesi başına SCI, SSCI ve AHCI endeksli dergilerde ortalama yıllık makale/derleme sayısı</a:t>
            </a:r>
          </a:p>
          <a:p>
            <a:pPr algn="just"/>
            <a:endParaRPr lang="tr-TR" dirty="0">
              <a:solidFill>
                <a:srgbClr val="C00000"/>
              </a:solidFill>
            </a:endParaRPr>
          </a:p>
          <a:p>
            <a:pPr algn="just"/>
            <a:r>
              <a:rPr lang="tr-TR" dirty="0">
                <a:solidFill>
                  <a:srgbClr val="C00000"/>
                </a:solidFill>
              </a:rPr>
              <a:t>Enstitümüzde son 10 yıldır start </a:t>
            </a:r>
            <a:r>
              <a:rPr lang="tr-TR" dirty="0" err="1">
                <a:solidFill>
                  <a:srgbClr val="C00000"/>
                </a:solidFill>
              </a:rPr>
              <a:t>up</a:t>
            </a:r>
            <a:r>
              <a:rPr lang="tr-TR" dirty="0">
                <a:solidFill>
                  <a:srgbClr val="C00000"/>
                </a:solidFill>
              </a:rPr>
              <a:t> için destek verilmektedir. Bu destek miktarı 2022 yılında kişi başı yaklaşık 60.000TL’dir.</a:t>
            </a:r>
          </a:p>
          <a:p>
            <a:pPr algn="just"/>
            <a:r>
              <a:rPr lang="tr-TR" dirty="0">
                <a:solidFill>
                  <a:srgbClr val="C00000"/>
                </a:solidFill>
              </a:rPr>
              <a:t>Öğretim üyesi başına tamamlanan ortalama yıllık dış destekli proje sayısı;2019: 0,21; 2020: 0,19; 2021: 0,15</a:t>
            </a:r>
          </a:p>
          <a:p>
            <a:pPr algn="just"/>
            <a:r>
              <a:rPr lang="tr-TR" dirty="0">
                <a:solidFill>
                  <a:srgbClr val="C00000"/>
                </a:solidFill>
              </a:rPr>
              <a:t>İYTE ARGEP kapsamında desteklen proje sayısı; 2019: -; 2020: 6; 2021: 8</a:t>
            </a:r>
            <a:endPar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rgbClr val="C00000"/>
              </a:solidFill>
            </a:endParaRPr>
          </a:p>
          <a:p>
            <a:pPr algn="just"/>
            <a:endParaRPr lang="tr-TR" dirty="0">
              <a:solidFill>
                <a:srgbClr val="C00000"/>
              </a:solidFill>
            </a:endParaRPr>
          </a:p>
          <a:p>
            <a:pPr algn="just"/>
            <a:endParaRPr lang="tr-TR" dirty="0">
              <a:solidFill>
                <a:srgbClr val="C00000"/>
              </a:solidFill>
            </a:endParaRPr>
          </a:p>
          <a:p>
            <a:pPr algn="just"/>
            <a:endParaRPr lang="tr-TR" b="1" dirty="0">
              <a:solidFill>
                <a:srgbClr val="C00000"/>
              </a:solidFill>
            </a:endParaRPr>
          </a:p>
          <a:p>
            <a:pPr algn="just"/>
            <a:endParaRPr lang="tr-TR" b="1" dirty="0">
              <a:solidFill>
                <a:srgbClr val="C00000"/>
              </a:solidFill>
            </a:endParaRPr>
          </a:p>
          <a:p>
            <a:pPr algn="just"/>
            <a:endParaRPr lang="en-US" dirty="0">
              <a:solidFill>
                <a:schemeClr val="accent1">
                  <a:lumMod val="75000"/>
                </a:schemeClr>
              </a:solidFill>
            </a:endParaRPr>
          </a:p>
        </p:txBody>
      </p:sp>
      <p:sp>
        <p:nvSpPr>
          <p:cNvPr id="3" name="TextBox 2">
            <a:extLst>
              <a:ext uri="{FF2B5EF4-FFF2-40B4-BE49-F238E27FC236}">
                <a16:creationId xmlns:a16="http://schemas.microsoft.com/office/drawing/2014/main" id="{B9292ED3-5B67-2842-9834-5ADDA5A12374}"/>
              </a:ext>
            </a:extLst>
          </p:cNvPr>
          <p:cNvSpPr txBox="1"/>
          <p:nvPr/>
        </p:nvSpPr>
        <p:spPr>
          <a:xfrm>
            <a:off x="932296" y="2061417"/>
            <a:ext cx="820800" cy="830997"/>
          </a:xfrm>
          <a:prstGeom prst="rect">
            <a:avLst/>
          </a:prstGeom>
          <a:solidFill>
            <a:srgbClr val="C00000"/>
          </a:solidFill>
        </p:spPr>
        <p:txBody>
          <a:bodyPr wrap="square" rtlCol="0">
            <a:spAutoFit/>
          </a:bodyPr>
          <a:lstStyle/>
          <a:p>
            <a:r>
              <a:rPr lang="en-US" sz="4800" dirty="0">
                <a:solidFill>
                  <a:schemeClr val="bg1"/>
                </a:solidFill>
              </a:rPr>
              <a:t> K</a:t>
            </a:r>
          </a:p>
        </p:txBody>
      </p:sp>
      <p:pic>
        <p:nvPicPr>
          <p:cNvPr id="10" name="Picture 9">
            <a:extLst>
              <a:ext uri="{FF2B5EF4-FFF2-40B4-BE49-F238E27FC236}">
                <a16:creationId xmlns:a16="http://schemas.microsoft.com/office/drawing/2014/main" id="{2A3E2C8A-0C35-1040-924D-7F8A741E3B7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23857" y="4471293"/>
            <a:ext cx="860613" cy="591670"/>
          </a:xfrm>
          <a:prstGeom prst="rect">
            <a:avLst/>
          </a:prstGeom>
        </p:spPr>
      </p:pic>
      <p:sp>
        <p:nvSpPr>
          <p:cNvPr id="14" name="Dikdörtgen 7">
            <a:extLst>
              <a:ext uri="{FF2B5EF4-FFF2-40B4-BE49-F238E27FC236}">
                <a16:creationId xmlns:a16="http://schemas.microsoft.com/office/drawing/2014/main" id="{C8C86C34-C5CC-B64D-9088-14185BAC67E7}"/>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6" name="Resim 8">
            <a:extLst>
              <a:ext uri="{FF2B5EF4-FFF2-40B4-BE49-F238E27FC236}">
                <a16:creationId xmlns:a16="http://schemas.microsoft.com/office/drawing/2014/main" id="{87B3BBD9-FFE9-9E4A-AE47-E4B813A70AA9}"/>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93E3568E-C0B3-FB44-B728-23C264AFE574}"/>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3398110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rot="10800000">
            <a:off x="843566" y="3389351"/>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671829" y="2285071"/>
            <a:ext cx="8880120" cy="3970318"/>
          </a:xfrm>
          <a:prstGeom prst="rect">
            <a:avLst/>
          </a:prstGeom>
          <a:noFill/>
        </p:spPr>
        <p:txBody>
          <a:bodyPr wrap="square" rtlCol="0">
            <a:spAutoFit/>
          </a:bodyPr>
          <a:lstStyle/>
          <a:p>
            <a:pPr marR="0" algn="just">
              <a:spcBef>
                <a:spcPts val="0"/>
              </a:spcBef>
              <a:spcAft>
                <a:spcPts val="0"/>
              </a:spcAft>
            </a:pPr>
            <a:r>
              <a:rPr lang="tr-TR" dirty="0">
                <a:solidFill>
                  <a:schemeClr val="accent4"/>
                </a:solidFill>
              </a:rPr>
              <a:t>Enstitü dışı fon kaynaklarını artıracak politikalar kapsamında; Ulusal ve Uluslararası destek programları için proje öncesi, proje hazırlık ve başvuru süreci, proje yönetimi sürecinde destek verilmektedir. Programlar hakkında birebir ve genel bilgilendirme toplantıları düzenlenmekte ve programlara ilişkin güncel tüm bilgiler paylaşılmaktadır. Çalışma alanlarına uygun olabilecek çağrılar takip edilerek incelenmekte ve ilgili akademisyenler bilgilendirilmektir.</a:t>
            </a:r>
            <a:endParaRPr lang="en-US" dirty="0">
              <a:solidFill>
                <a:schemeClr val="accent4"/>
              </a:solidFill>
            </a:endParaRPr>
          </a:p>
          <a:p>
            <a:pPr marR="0" algn="just">
              <a:spcBef>
                <a:spcPts val="0"/>
              </a:spcBef>
              <a:spcAft>
                <a:spcPts val="0"/>
              </a:spcAft>
            </a:pPr>
            <a:endParaRPr lang="tr-TR" dirty="0">
              <a:solidFill>
                <a:schemeClr val="accent4"/>
              </a:solidFill>
            </a:endParaRPr>
          </a:p>
          <a:p>
            <a:pPr marR="0" algn="just">
              <a:spcBef>
                <a:spcPts val="0"/>
              </a:spcBef>
              <a:spcAft>
                <a:spcPts val="0"/>
              </a:spcAft>
            </a:pPr>
            <a:r>
              <a:rPr lang="tr-TR" dirty="0">
                <a:solidFill>
                  <a:schemeClr val="accent4"/>
                </a:solidFill>
              </a:rPr>
              <a:t>Kontratlı Ar-Ge projelerinin sayı ve niteliğinin artırılabilmesi, akademisyenlerin ticarileşme potansiyeline sahip araştırmalar da yapması ve bu Ar-Ge faaliyetlerinin başlangıcında ortaya çıkabilecek ticari değerin kapsamlı bir şekilde araştırılmasına da bağlıdır. Bu nedenle üniversitenin araştırma politikasında ön planda tutulmaktadır.</a:t>
            </a:r>
            <a:endParaRPr lang="en-US" dirty="0">
              <a:solidFill>
                <a:schemeClr val="accent4"/>
              </a:solidFill>
            </a:endParaRPr>
          </a:p>
          <a:p>
            <a:pPr algn="just">
              <a:defRPr/>
            </a:pPr>
            <a:endParaRPr lang="tr-TR" dirty="0">
              <a:solidFill>
                <a:schemeClr val="accent4"/>
              </a:solidFill>
            </a:endParaRPr>
          </a:p>
          <a:p>
            <a:pPr algn="just">
              <a:defRPr/>
            </a:pPr>
            <a:r>
              <a:rPr lang="tr-TR" dirty="0">
                <a:solidFill>
                  <a:schemeClr val="accent4"/>
                </a:solidFill>
              </a:rPr>
              <a:t>Enstitümüzde 2020 yılında İYTE BAP kapsamında araştırma altyapısını geliştirme proje başvuruları alınmış ve sonraki yıllarda da devam etmektedir.</a:t>
            </a:r>
            <a:endParaRPr lang="en-US"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9292ED3-5B67-2842-9834-5ADDA5A12374}"/>
              </a:ext>
            </a:extLst>
          </p:cNvPr>
          <p:cNvSpPr txBox="1"/>
          <p:nvPr/>
        </p:nvSpPr>
        <p:spPr>
          <a:xfrm>
            <a:off x="1043507" y="2493903"/>
            <a:ext cx="820800" cy="830997"/>
          </a:xfrm>
          <a:prstGeom prst="rect">
            <a:avLst/>
          </a:prstGeom>
          <a:solidFill>
            <a:schemeClr val="accent4"/>
          </a:solidFill>
        </p:spPr>
        <p:txBody>
          <a:bodyPr wrap="square" rtlCol="0">
            <a:spAutoFit/>
          </a:bodyPr>
          <a:lstStyle/>
          <a:p>
            <a:r>
              <a:rPr lang="en-US" sz="4800" dirty="0">
                <a:solidFill>
                  <a:schemeClr val="bg1"/>
                </a:solidFill>
              </a:rPr>
              <a:t> </a:t>
            </a:r>
            <a:r>
              <a:rPr lang="en-US" sz="4800" dirty="0" err="1">
                <a:solidFill>
                  <a:schemeClr val="bg1"/>
                </a:solidFill>
              </a:rPr>
              <a:t>Ö</a:t>
            </a:r>
            <a:endParaRPr lang="en-US" sz="4800" dirty="0">
              <a:solidFill>
                <a:schemeClr val="bg1"/>
              </a:solidFill>
            </a:endParaRPr>
          </a:p>
        </p:txBody>
      </p:sp>
      <p:pic>
        <p:nvPicPr>
          <p:cNvPr id="10" name="Picture 9">
            <a:extLst>
              <a:ext uri="{FF2B5EF4-FFF2-40B4-BE49-F238E27FC236}">
                <a16:creationId xmlns:a16="http://schemas.microsoft.com/office/drawing/2014/main" id="{18F66E7F-8894-1842-9E46-E3FDC4C528C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007651" y="4731874"/>
            <a:ext cx="753036" cy="833718"/>
          </a:xfrm>
          <a:prstGeom prst="rect">
            <a:avLst/>
          </a:prstGeom>
        </p:spPr>
      </p:pic>
      <p:sp>
        <p:nvSpPr>
          <p:cNvPr id="14" name="Dikdörtgen 7">
            <a:extLst>
              <a:ext uri="{FF2B5EF4-FFF2-40B4-BE49-F238E27FC236}">
                <a16:creationId xmlns:a16="http://schemas.microsoft.com/office/drawing/2014/main" id="{1C8B8C32-DD45-5D4E-A9FF-4C091EF47845}"/>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6" name="Resim 8">
            <a:extLst>
              <a:ext uri="{FF2B5EF4-FFF2-40B4-BE49-F238E27FC236}">
                <a16:creationId xmlns:a16="http://schemas.microsoft.com/office/drawing/2014/main" id="{6A020C05-6E97-944C-B899-39D1FEE61DE3}"/>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A93B8236-109C-5345-9ED0-FD414CD42570}"/>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532726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a:off x="810684" y="3048432"/>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392690" y="2050059"/>
            <a:ext cx="8629258" cy="1200329"/>
          </a:xfrm>
          <a:prstGeom prst="rect">
            <a:avLst/>
          </a:prstGeom>
          <a:noFill/>
        </p:spPr>
        <p:txBody>
          <a:bodyPr wrap="square" rtlCol="0">
            <a:spAutoFit/>
          </a:bodyPr>
          <a:lstStyle/>
          <a:p>
            <a:pPr algn="just"/>
            <a:r>
              <a:rPr lang="tr-TR" b="1" dirty="0">
                <a:solidFill>
                  <a:schemeClr val="accent1">
                    <a:lumMod val="75000"/>
                  </a:schemeClr>
                </a:solidFill>
              </a:rPr>
              <a:t>AMAÇ . 1</a:t>
            </a:r>
            <a:endParaRPr lang="en-US" b="1" dirty="0">
              <a:solidFill>
                <a:schemeClr val="accent1">
                  <a:lumMod val="75000"/>
                </a:schemeClr>
              </a:solidFill>
            </a:endParaRPr>
          </a:p>
          <a:p>
            <a:pPr algn="just"/>
            <a:r>
              <a:rPr lang="tr-TR" dirty="0">
                <a:solidFill>
                  <a:schemeClr val="accent1">
                    <a:lumMod val="75000"/>
                  </a:schemeClr>
                </a:solidFill>
              </a:rPr>
              <a:t>Araştırma üniversitesi misyonuyla evrensel düzeyde bilgi üretmek</a:t>
            </a:r>
            <a:endParaRPr lang="en-US" dirty="0">
              <a:solidFill>
                <a:schemeClr val="accent1">
                  <a:lumMod val="75000"/>
                </a:schemeClr>
              </a:solidFill>
            </a:endParaRPr>
          </a:p>
          <a:p>
            <a:pPr algn="just"/>
            <a:r>
              <a:rPr lang="tr-TR" b="1" dirty="0">
                <a:solidFill>
                  <a:schemeClr val="accent1">
                    <a:lumMod val="75000"/>
                  </a:schemeClr>
                </a:solidFill>
              </a:rPr>
              <a:t>Hedef 1.2</a:t>
            </a:r>
            <a:endParaRPr lang="en-US" b="1" dirty="0">
              <a:solidFill>
                <a:schemeClr val="accent1">
                  <a:lumMod val="75000"/>
                </a:schemeClr>
              </a:solidFill>
            </a:endParaRPr>
          </a:p>
          <a:p>
            <a:pPr algn="just"/>
            <a:r>
              <a:rPr lang="tr-TR" b="1" dirty="0">
                <a:solidFill>
                  <a:schemeClr val="accent1">
                    <a:lumMod val="75000"/>
                  </a:schemeClr>
                </a:solidFill>
              </a:rPr>
              <a:t>Araştırmaları ulusal bilim ve teknoloji öncelikleriyle uyumlu hale getirmek</a:t>
            </a:r>
          </a:p>
        </p:txBody>
      </p:sp>
      <p:pic>
        <p:nvPicPr>
          <p:cNvPr id="16" name="Picture 15">
            <a:extLst>
              <a:ext uri="{FF2B5EF4-FFF2-40B4-BE49-F238E27FC236}">
                <a16:creationId xmlns:a16="http://schemas.microsoft.com/office/drawing/2014/main" id="{89DAFDCF-1D7E-F641-94BB-527F55D4CC3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28181" y="2050059"/>
            <a:ext cx="953009" cy="794175"/>
          </a:xfrm>
          <a:prstGeom prst="rect">
            <a:avLst/>
          </a:prstGeom>
        </p:spPr>
      </p:pic>
      <p:pic>
        <p:nvPicPr>
          <p:cNvPr id="17" name="Picture 16">
            <a:extLst>
              <a:ext uri="{FF2B5EF4-FFF2-40B4-BE49-F238E27FC236}">
                <a16:creationId xmlns:a16="http://schemas.microsoft.com/office/drawing/2014/main" id="{E38E994E-8119-264D-8E15-698CB0243146}"/>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907378" y="4471553"/>
            <a:ext cx="866113" cy="879039"/>
          </a:xfrm>
          <a:prstGeom prst="rect">
            <a:avLst/>
          </a:prstGeom>
        </p:spPr>
      </p:pic>
      <p:sp>
        <p:nvSpPr>
          <p:cNvPr id="14" name="Dikdörtgen 7">
            <a:extLst>
              <a:ext uri="{FF2B5EF4-FFF2-40B4-BE49-F238E27FC236}">
                <a16:creationId xmlns:a16="http://schemas.microsoft.com/office/drawing/2014/main" id="{4366B770-3C8E-0D48-AA3D-D537768A41DC}"/>
              </a:ext>
            </a:extLst>
          </p:cNvPr>
          <p:cNvSpPr>
            <a:spLocks noChangeArrowheads="1"/>
          </p:cNvSpPr>
          <p:nvPr/>
        </p:nvSpPr>
        <p:spPr bwMode="auto">
          <a:xfrm>
            <a:off x="-1" y="34861"/>
            <a:ext cx="12192001" cy="1708032"/>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8" name="Resim 8">
            <a:extLst>
              <a:ext uri="{FF2B5EF4-FFF2-40B4-BE49-F238E27FC236}">
                <a16:creationId xmlns:a16="http://schemas.microsoft.com/office/drawing/2014/main" id="{42EF04AE-B57A-1B41-B048-21825EE069F2}"/>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47BF3155-AA70-5343-973E-DC488242804D}"/>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1530308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rot="16200000">
            <a:off x="723982" y="3429170"/>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651743" y="2432120"/>
            <a:ext cx="8880120" cy="4247317"/>
          </a:xfrm>
          <a:prstGeom prst="rect">
            <a:avLst/>
          </a:prstGeom>
          <a:noFill/>
        </p:spPr>
        <p:txBody>
          <a:bodyPr wrap="square" rtlCol="0">
            <a:spAutoFit/>
          </a:bodyPr>
          <a:lstStyle/>
          <a:p>
            <a:pPr algn="just"/>
            <a:r>
              <a:rPr lang="tr-TR" dirty="0">
                <a:solidFill>
                  <a:schemeClr val="accent6"/>
                </a:solidFill>
              </a:rPr>
              <a:t>Belirlenen öncelikli alanlarda, farklı bölüm, birim ve merkezlerdeki araştırmacıların bir araya getirilmesi, kritik kütle oluşturabilecek proje gruplarının belirlenmesi ve desteklenmesi </a:t>
            </a:r>
          </a:p>
          <a:p>
            <a:pPr algn="just"/>
            <a:endParaRPr lang="tr-TR" dirty="0">
              <a:solidFill>
                <a:schemeClr val="accent6"/>
              </a:solidFill>
            </a:endParaRPr>
          </a:p>
          <a:p>
            <a:pPr algn="just"/>
            <a:r>
              <a:rPr lang="tr-TR" dirty="0">
                <a:solidFill>
                  <a:schemeClr val="accent6"/>
                </a:solidFill>
              </a:rPr>
              <a:t> Lisansüstü ve lisans tezlerinin öncelikli alanlarda verilmesinin özendirilmesi </a:t>
            </a:r>
          </a:p>
          <a:p>
            <a:pPr algn="just"/>
            <a:endParaRPr lang="tr-TR" dirty="0">
              <a:solidFill>
                <a:schemeClr val="accent6"/>
              </a:solidFill>
            </a:endParaRPr>
          </a:p>
          <a:p>
            <a:pPr algn="just"/>
            <a:r>
              <a:rPr lang="tr-TR" dirty="0">
                <a:solidFill>
                  <a:schemeClr val="accent6"/>
                </a:solidFill>
              </a:rPr>
              <a:t>Araştırma altyapısının güçlülüğü, Teknoloji Transfer Ofisinin varlığı, İzmir Teknoloji Geliştirme Bölgesinin İYTE yerleşkesinde bulunması, Araştırma Üniversitesi etiketine sahip olunması ve İYTE araştırmacılarının disiplinler arası çalışmalarının yoğun olması bilimsel proje sayılarının hedeflendiği şekilde gerçekleştirilmesinin önünü açmaktadır. Bu nedenle, YÖK belirlediği öncelikli sektörler (elektronik, kimya, makine ve elektrikli teçhizat) konusunda kümeler oluşturulmaktadır.</a:t>
            </a:r>
          </a:p>
          <a:p>
            <a:pPr algn="just"/>
            <a:endParaRPr lang="tr-TR" b="1" dirty="0">
              <a:solidFill>
                <a:schemeClr val="accent6"/>
              </a:solidFill>
            </a:endParaRPr>
          </a:p>
          <a:p>
            <a:pPr algn="just"/>
            <a:endParaRPr lang="tr-TR" b="1" dirty="0">
              <a:solidFill>
                <a:schemeClr val="accent6"/>
              </a:solidFill>
            </a:endParaRPr>
          </a:p>
          <a:p>
            <a:pPr algn="just"/>
            <a:endParaRPr lang="tr-TR" b="1" dirty="0">
              <a:solidFill>
                <a:schemeClr val="accent6"/>
              </a:solidFill>
            </a:endParaRPr>
          </a:p>
          <a:p>
            <a:pPr algn="just"/>
            <a:r>
              <a:rPr lang="tr-TR" dirty="0">
                <a:solidFill>
                  <a:schemeClr val="accent6"/>
                </a:solidFill>
              </a:rPr>
              <a:t> </a:t>
            </a:r>
            <a:endParaRPr lang="en-US" dirty="0">
              <a:solidFill>
                <a:schemeClr val="accent1">
                  <a:lumMod val="75000"/>
                </a:schemeClr>
              </a:solidFill>
            </a:endParaRPr>
          </a:p>
        </p:txBody>
      </p:sp>
      <p:sp>
        <p:nvSpPr>
          <p:cNvPr id="3" name="TextBox 2">
            <a:extLst>
              <a:ext uri="{FF2B5EF4-FFF2-40B4-BE49-F238E27FC236}">
                <a16:creationId xmlns:a16="http://schemas.microsoft.com/office/drawing/2014/main" id="{B9292ED3-5B67-2842-9834-5ADDA5A12374}"/>
              </a:ext>
            </a:extLst>
          </p:cNvPr>
          <p:cNvSpPr txBox="1"/>
          <p:nvPr/>
        </p:nvSpPr>
        <p:spPr>
          <a:xfrm>
            <a:off x="907582" y="2432120"/>
            <a:ext cx="820800" cy="830997"/>
          </a:xfrm>
          <a:prstGeom prst="rect">
            <a:avLst/>
          </a:prstGeom>
          <a:solidFill>
            <a:schemeClr val="accent6"/>
          </a:solidFill>
        </p:spPr>
        <p:txBody>
          <a:bodyPr wrap="square" rtlCol="0">
            <a:spAutoFit/>
          </a:bodyPr>
          <a:lstStyle/>
          <a:p>
            <a:r>
              <a:rPr lang="en-US" sz="4800" dirty="0">
                <a:solidFill>
                  <a:schemeClr val="bg1"/>
                </a:solidFill>
              </a:rPr>
              <a:t> U</a:t>
            </a:r>
          </a:p>
        </p:txBody>
      </p:sp>
      <p:pic>
        <p:nvPicPr>
          <p:cNvPr id="15" name="Picture 14">
            <a:extLst>
              <a:ext uri="{FF2B5EF4-FFF2-40B4-BE49-F238E27FC236}">
                <a16:creationId xmlns:a16="http://schemas.microsoft.com/office/drawing/2014/main" id="{FF85EF6D-1C6F-4146-B142-A2F9B2D75F0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07582" y="4787153"/>
            <a:ext cx="727329" cy="573575"/>
          </a:xfrm>
          <a:prstGeom prst="rect">
            <a:avLst/>
          </a:prstGeom>
        </p:spPr>
      </p:pic>
      <p:sp>
        <p:nvSpPr>
          <p:cNvPr id="14" name="Dikdörtgen 7">
            <a:extLst>
              <a:ext uri="{FF2B5EF4-FFF2-40B4-BE49-F238E27FC236}">
                <a16:creationId xmlns:a16="http://schemas.microsoft.com/office/drawing/2014/main" id="{E8B2783A-D3FD-674B-9D81-C4F22485A23A}"/>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7" name="Resim 8">
            <a:extLst>
              <a:ext uri="{FF2B5EF4-FFF2-40B4-BE49-F238E27FC236}">
                <a16:creationId xmlns:a16="http://schemas.microsoft.com/office/drawing/2014/main" id="{3FDAD2DB-5480-EE4E-9F98-A1DFFCD092ED}"/>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F5A00C66-1D99-CD4D-9722-93E34FF6D335}"/>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335880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CE1F1FC-B603-6041-A7D5-BF0ACE3653B8}"/>
              </a:ext>
            </a:extLst>
          </p:cNvPr>
          <p:cNvGrpSpPr/>
          <p:nvPr/>
        </p:nvGrpSpPr>
        <p:grpSpPr>
          <a:xfrm rot="5400000">
            <a:off x="658214" y="2771514"/>
            <a:ext cx="1188001" cy="1152000"/>
            <a:chOff x="8695318" y="292101"/>
            <a:chExt cx="1032881" cy="1028699"/>
          </a:xfrm>
        </p:grpSpPr>
        <p:pic>
          <p:nvPicPr>
            <p:cNvPr id="11" name="Picture 10">
              <a:extLst>
                <a:ext uri="{FF2B5EF4-FFF2-40B4-BE49-F238E27FC236}">
                  <a16:creationId xmlns:a16="http://schemas.microsoft.com/office/drawing/2014/main" id="{575CEF05-ABFE-F245-AA94-2017081BB12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695318" y="292101"/>
              <a:ext cx="1032881" cy="1028699"/>
            </a:xfrm>
            <a:prstGeom prst="rect">
              <a:avLst/>
            </a:prstGeom>
          </p:spPr>
        </p:pic>
        <p:sp>
          <p:nvSpPr>
            <p:cNvPr id="2" name="Rectangle 1">
              <a:extLst>
                <a:ext uri="{FF2B5EF4-FFF2-40B4-BE49-F238E27FC236}">
                  <a16:creationId xmlns:a16="http://schemas.microsoft.com/office/drawing/2014/main" id="{D7C671E1-50D2-BA4D-95F4-25ED33CC038C}"/>
                </a:ext>
              </a:extLst>
            </p:cNvPr>
            <p:cNvSpPr/>
            <p:nvPr/>
          </p:nvSpPr>
          <p:spPr>
            <a:xfrm>
              <a:off x="8839200" y="843815"/>
              <a:ext cx="8341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DBB0B-DED7-0F4D-845B-63370D19963A}"/>
                </a:ext>
              </a:extLst>
            </p:cNvPr>
            <p:cNvSpPr/>
            <p:nvPr/>
          </p:nvSpPr>
          <p:spPr>
            <a:xfrm>
              <a:off x="9147208" y="534203"/>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622108A-BD01-E241-BB67-2D433FE17575}"/>
                </a:ext>
              </a:extLst>
            </p:cNvPr>
            <p:cNvSpPr/>
            <p:nvPr/>
          </p:nvSpPr>
          <p:spPr>
            <a:xfrm>
              <a:off x="9118333" y="1164657"/>
              <a:ext cx="16362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30BDAD-FB33-2744-9AAE-A8165C2D2705}"/>
                </a:ext>
              </a:extLst>
            </p:cNvPr>
            <p:cNvSpPr/>
            <p:nvPr/>
          </p:nvSpPr>
          <p:spPr>
            <a:xfrm>
              <a:off x="9479280" y="843815"/>
              <a:ext cx="106259"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FE3DF77-88C7-9648-A1CB-71DE10442638}"/>
              </a:ext>
            </a:extLst>
          </p:cNvPr>
          <p:cNvSpPr txBox="1"/>
          <p:nvPr/>
        </p:nvSpPr>
        <p:spPr>
          <a:xfrm>
            <a:off x="2602316" y="1876066"/>
            <a:ext cx="8880120" cy="5632311"/>
          </a:xfrm>
          <a:prstGeom prst="rect">
            <a:avLst/>
          </a:prstGeom>
          <a:noFill/>
        </p:spPr>
        <p:txBody>
          <a:bodyPr wrap="square" rtlCol="0">
            <a:spAutoFit/>
          </a:bodyPr>
          <a:lstStyle/>
          <a:p>
            <a:pPr algn="just"/>
            <a:r>
              <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rPr>
              <a:t>Farklı birimlerden araştırmacıların bir araya gelmesiyle “kritik kütle” oluşturularak kurulan odaklı proje ekibi sayısı: </a:t>
            </a:r>
            <a:r>
              <a:rPr lang="tr-TR"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Nanoteknoloji</a:t>
            </a:r>
            <a:r>
              <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tr-TR"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Biyoteknoloji</a:t>
            </a:r>
            <a:r>
              <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rPr>
              <a:t>, Enerji, Mimarlık ve Tasarım, Sürdürülebilirlik; 2019: 2; 2020: 4; 2021:5</a:t>
            </a:r>
          </a:p>
          <a:p>
            <a:pPr algn="just"/>
            <a:endPar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tr-TR"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Disiplinlerarası</a:t>
            </a:r>
            <a:r>
              <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rPr>
              <a:t> lisansüstü MFBE program sayısı;</a:t>
            </a:r>
          </a:p>
          <a:p>
            <a:pPr algn="just"/>
            <a:endPar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rPr>
              <a:t>YÖK 100/2000 Doktora Burs Programı Alan sayısı (başvurulan); Her yıl 5 alanda başvuru yapılmıştır. </a:t>
            </a:r>
          </a:p>
          <a:p>
            <a:pPr algn="just"/>
            <a:endPar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rPr>
              <a:t>YÖK 100/2000 Doktora Burs Programı kapsamında yeni </a:t>
            </a:r>
            <a:r>
              <a:rPr lang="tr-TR"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bursiyer</a:t>
            </a:r>
            <a:r>
              <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rPr>
              <a:t> sayısı; Her yıl artmaktadır.</a:t>
            </a:r>
          </a:p>
          <a:p>
            <a:pPr algn="just"/>
            <a:endPar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tr-TR" dirty="0">
              <a:solidFill>
                <a:srgbClr val="C00000"/>
              </a:solidFill>
            </a:endParaRPr>
          </a:p>
          <a:p>
            <a:pPr algn="just"/>
            <a:endParaRPr lang="tr-TR" dirty="0">
              <a:solidFill>
                <a:srgbClr val="C00000"/>
              </a:solidFill>
            </a:endParaRPr>
          </a:p>
          <a:p>
            <a:pPr algn="just"/>
            <a:endParaRPr lang="tr-TR" dirty="0">
              <a:solidFill>
                <a:srgbClr val="C00000"/>
              </a:solidFill>
            </a:endParaRPr>
          </a:p>
          <a:p>
            <a:pPr algn="just"/>
            <a:endParaRPr lang="tr-TR" b="1" dirty="0">
              <a:solidFill>
                <a:srgbClr val="C00000"/>
              </a:solidFill>
            </a:endParaRPr>
          </a:p>
          <a:p>
            <a:pPr algn="just"/>
            <a:endParaRPr lang="tr-TR" b="1" dirty="0">
              <a:solidFill>
                <a:srgbClr val="C00000"/>
              </a:solidFill>
            </a:endParaRPr>
          </a:p>
          <a:p>
            <a:pPr algn="just"/>
            <a:endParaRPr lang="en-US" dirty="0">
              <a:solidFill>
                <a:schemeClr val="accent1">
                  <a:lumMod val="75000"/>
                </a:schemeClr>
              </a:solidFill>
            </a:endParaRPr>
          </a:p>
        </p:txBody>
      </p:sp>
      <p:sp>
        <p:nvSpPr>
          <p:cNvPr id="3" name="TextBox 2">
            <a:extLst>
              <a:ext uri="{FF2B5EF4-FFF2-40B4-BE49-F238E27FC236}">
                <a16:creationId xmlns:a16="http://schemas.microsoft.com/office/drawing/2014/main" id="{B9292ED3-5B67-2842-9834-5ADDA5A12374}"/>
              </a:ext>
            </a:extLst>
          </p:cNvPr>
          <p:cNvSpPr txBox="1"/>
          <p:nvPr/>
        </p:nvSpPr>
        <p:spPr>
          <a:xfrm>
            <a:off x="858155" y="1876066"/>
            <a:ext cx="820800" cy="830997"/>
          </a:xfrm>
          <a:prstGeom prst="rect">
            <a:avLst/>
          </a:prstGeom>
          <a:solidFill>
            <a:srgbClr val="C00000"/>
          </a:solidFill>
        </p:spPr>
        <p:txBody>
          <a:bodyPr wrap="square" rtlCol="0">
            <a:spAutoFit/>
          </a:bodyPr>
          <a:lstStyle/>
          <a:p>
            <a:r>
              <a:rPr lang="en-US" sz="4800" dirty="0">
                <a:solidFill>
                  <a:schemeClr val="bg1"/>
                </a:solidFill>
              </a:rPr>
              <a:t> K</a:t>
            </a:r>
          </a:p>
        </p:txBody>
      </p:sp>
      <p:pic>
        <p:nvPicPr>
          <p:cNvPr id="10" name="Picture 9">
            <a:extLst>
              <a:ext uri="{FF2B5EF4-FFF2-40B4-BE49-F238E27FC236}">
                <a16:creationId xmlns:a16="http://schemas.microsoft.com/office/drawing/2014/main" id="{2A3E2C8A-0C35-1040-924D-7F8A741E3B7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49716" y="4285942"/>
            <a:ext cx="860613" cy="591670"/>
          </a:xfrm>
          <a:prstGeom prst="rect">
            <a:avLst/>
          </a:prstGeom>
        </p:spPr>
      </p:pic>
      <p:sp>
        <p:nvSpPr>
          <p:cNvPr id="14" name="Dikdörtgen 7">
            <a:extLst>
              <a:ext uri="{FF2B5EF4-FFF2-40B4-BE49-F238E27FC236}">
                <a16:creationId xmlns:a16="http://schemas.microsoft.com/office/drawing/2014/main" id="{F09784C8-BE76-8243-BBDF-BF1ADA3D3F25}"/>
              </a:ext>
            </a:extLst>
          </p:cNvPr>
          <p:cNvSpPr>
            <a:spLocks noChangeArrowheads="1"/>
          </p:cNvSpPr>
          <p:nvPr/>
        </p:nvSpPr>
        <p:spPr bwMode="auto">
          <a:xfrm>
            <a:off x="-1" y="34861"/>
            <a:ext cx="12192001" cy="170803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cmpd="dbl">
                <a:solidFill>
                  <a:srgbClr val="000000"/>
                </a:solidFill>
                <a:miter lim="800000"/>
                <a:headEnd/>
                <a:tailEnd/>
              </a14:hiddenLine>
            </a:ext>
          </a:extLst>
        </p:spPr>
        <p:txBody>
          <a:bodyPr anchor="ctr"/>
          <a:lstStyle/>
          <a:p>
            <a:pPr algn="ctr">
              <a:defRPr/>
            </a:pPr>
            <a:endParaRPr lang="tr-TR" sz="5547">
              <a:solidFill>
                <a:schemeClr val="lt1"/>
              </a:solidFill>
            </a:endParaRPr>
          </a:p>
        </p:txBody>
      </p:sp>
      <p:pic>
        <p:nvPicPr>
          <p:cNvPr id="16" name="Resim 8">
            <a:extLst>
              <a:ext uri="{FF2B5EF4-FFF2-40B4-BE49-F238E27FC236}">
                <a16:creationId xmlns:a16="http://schemas.microsoft.com/office/drawing/2014/main" id="{11C6F2D6-0445-614F-9892-FBC4A1C1BFE9}"/>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3685" y="169074"/>
            <a:ext cx="1439916" cy="1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1E37618C-BC02-094C-8A9F-822C057D14E3}"/>
              </a:ext>
            </a:extLst>
          </p:cNvPr>
          <p:cNvSpPr/>
          <p:nvPr/>
        </p:nvSpPr>
        <p:spPr>
          <a:xfrm>
            <a:off x="8313275" y="596489"/>
            <a:ext cx="3735318" cy="584775"/>
          </a:xfrm>
          <a:prstGeom prst="rect">
            <a:avLst/>
          </a:prstGeom>
        </p:spPr>
        <p:txBody>
          <a:bodyPr wrap="none">
            <a:spAutoFit/>
          </a:bodyPr>
          <a:lstStyle/>
          <a:p>
            <a:r>
              <a:rPr lang="tr-TR" sz="3200" b="1" dirty="0">
                <a:solidFill>
                  <a:schemeClr val="bg1"/>
                </a:solidFill>
                <a:latin typeface="+mj-lt"/>
              </a:rPr>
              <a:t>BİLİMSEL ARAŞTIRMA</a:t>
            </a:r>
            <a:endParaRPr lang="tr-TR" sz="3200" dirty="0">
              <a:solidFill>
                <a:schemeClr val="bg1"/>
              </a:solidFill>
              <a:latin typeface="+mj-lt"/>
            </a:endParaRPr>
          </a:p>
        </p:txBody>
      </p:sp>
    </p:spTree>
    <p:extLst>
      <p:ext uri="{BB962C8B-B14F-4D97-AF65-F5344CB8AC3E}">
        <p14:creationId xmlns:p14="http://schemas.microsoft.com/office/powerpoint/2010/main" val="899816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1566</Words>
  <Application>Microsoft Office PowerPoint</Application>
  <PresentationFormat>Geniş ekran</PresentationFormat>
  <Paragraphs>385</Paragraphs>
  <Slides>33</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33</vt:i4>
      </vt:variant>
    </vt:vector>
  </HeadingPairs>
  <TitlesOfParts>
    <vt:vector size="43" baseType="lpstr">
      <vt:lpstr>Arial</vt:lpstr>
      <vt:lpstr>Calibri</vt:lpstr>
      <vt:lpstr>Calibri Light</vt:lpstr>
      <vt:lpstr>Gill Sans</vt:lpstr>
      <vt:lpstr>Gill Sans Light</vt:lpstr>
      <vt:lpstr>Helvetica</vt:lpstr>
      <vt:lpstr>Raleway</vt:lpstr>
      <vt:lpstr>Roboto</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Serdar KALE</dc:creator>
  <cp:lastModifiedBy>sevgimirze@iyte.edu.tr</cp:lastModifiedBy>
  <cp:revision>24</cp:revision>
  <dcterms:created xsi:type="dcterms:W3CDTF">2022-11-05T17:23:45Z</dcterms:created>
  <dcterms:modified xsi:type="dcterms:W3CDTF">2023-03-23T17:43:58Z</dcterms:modified>
</cp:coreProperties>
</file>